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19d2189e1564785" /><Relationship Type="http://schemas.openxmlformats.org/officeDocument/2006/relationships/extended-properties" Target="/docProps/app.xml" Id="R65b5890011234636" /><Relationship Type="http://schemas.openxmlformats.org/officeDocument/2006/relationships/officeDocument" Target="/ppt/presentation.xml" Id="R97922320983a484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02b1ed65544b75"/>
  </p:sldMasterIdLst>
  <p:notesMasterIdLst>
    <p:notesMasterId xmlns:r="http://schemas.openxmlformats.org/officeDocument/2006/relationships" r:id="R264907c0bdf34786"/>
  </p:notesMasterIdLst>
  <p:sldIdLst>
    <p:sldId xmlns:r="http://schemas.openxmlformats.org/officeDocument/2006/relationships" id="256" r:id="R7d11e3f1aa77497e"/>
    <p:sldId xmlns:r="http://schemas.openxmlformats.org/officeDocument/2006/relationships" id="257" r:id="Re27d476628144ddc"/>
    <p:sldId xmlns:r="http://schemas.openxmlformats.org/officeDocument/2006/relationships" id="258" r:id="R01f57980ec704581"/>
    <p:sldId xmlns:r="http://schemas.openxmlformats.org/officeDocument/2006/relationships" id="259" r:id="Rd56985b9b0a1419d"/>
    <p:sldId xmlns:r="http://schemas.openxmlformats.org/officeDocument/2006/relationships" id="260" r:id="Re44fcbfbd7f84a46"/>
    <p:sldId xmlns:r="http://schemas.openxmlformats.org/officeDocument/2006/relationships" id="261" r:id="Radbc31fcdb5c41d1"/>
    <p:sldId xmlns:r="http://schemas.openxmlformats.org/officeDocument/2006/relationships" id="262" r:id="R4de0965ec15a45bf"/>
    <p:sldId xmlns:r="http://schemas.openxmlformats.org/officeDocument/2006/relationships" id="263" r:id="R745f84ac76b04c94"/>
    <p:sldId xmlns:r="http://schemas.openxmlformats.org/officeDocument/2006/relationships" id="264" r:id="R050b1303d94c4024"/>
    <p:sldId xmlns:r="http://schemas.openxmlformats.org/officeDocument/2006/relationships" id="265" r:id="R2d845c822ff340a8"/>
    <p:sldId xmlns:r="http://schemas.openxmlformats.org/officeDocument/2006/relationships" id="266" r:id="R2472089686a24e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82f74c14d6047a3" /><Relationship Type="http://schemas.openxmlformats.org/officeDocument/2006/relationships/slideMaster" Target="/ppt/slideMasters/slideMaster1.xml" Id="R7802b1ed65544b75" /><Relationship Type="http://schemas.openxmlformats.org/officeDocument/2006/relationships/notesMaster" Target="/ppt/notesMasters/notesMaster1.xml" Id="R264907c0bdf34786" /><Relationship Type="http://schemas.openxmlformats.org/officeDocument/2006/relationships/presProps" Target="/ppt/presProps.xml" Id="R6b69db7dcf9e4d22" /><Relationship Type="http://schemas.openxmlformats.org/officeDocument/2006/relationships/tableStyles" Target="/ppt/tableStyles.xml" Id="Rce65a05e3dd740f5" /><Relationship Type="http://schemas.openxmlformats.org/officeDocument/2006/relationships/slide" Target="/ppt/slides/slide1.xml" Id="R7d11e3f1aa77497e" /><Relationship Type="http://schemas.openxmlformats.org/officeDocument/2006/relationships/slide" Target="/ppt/slides/slide2.xml" Id="Re27d476628144ddc" /><Relationship Type="http://schemas.openxmlformats.org/officeDocument/2006/relationships/slide" Target="/ppt/slides/slide3.xml" Id="R01f57980ec704581" /><Relationship Type="http://schemas.openxmlformats.org/officeDocument/2006/relationships/slide" Target="/ppt/slides/slide4.xml" Id="Rd56985b9b0a1419d" /><Relationship Type="http://schemas.openxmlformats.org/officeDocument/2006/relationships/slide" Target="/ppt/slides/slide5.xml" Id="Re44fcbfbd7f84a46" /><Relationship Type="http://schemas.openxmlformats.org/officeDocument/2006/relationships/slide" Target="/ppt/slides/slide6.xml" Id="Radbc31fcdb5c41d1" /><Relationship Type="http://schemas.openxmlformats.org/officeDocument/2006/relationships/slide" Target="/ppt/slides/slide7.xml" Id="R4de0965ec15a45bf" /><Relationship Type="http://schemas.openxmlformats.org/officeDocument/2006/relationships/slide" Target="/ppt/slides/slide8.xml" Id="R745f84ac76b04c94" /><Relationship Type="http://schemas.openxmlformats.org/officeDocument/2006/relationships/slide" Target="/ppt/slides/slide9.xml" Id="R050b1303d94c4024" /><Relationship Type="http://schemas.openxmlformats.org/officeDocument/2006/relationships/slide" Target="/ppt/slides/slide10.xml" Id="R2d845c822ff340a8" /><Relationship Type="http://schemas.openxmlformats.org/officeDocument/2006/relationships/slide" Target="/ppt/slides/slide11.xml" Id="R2472089686a24e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7f51a11c702460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a5569d3e4e54e04" /><Relationship Type="http://schemas.openxmlformats.org/officeDocument/2006/relationships/notesMaster" Target="/ppt/notesMasters/notesMaster1.xml" Id="R3cd4ffc8e4fe440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1935c74f8234fe3" /><Relationship Type="http://schemas.openxmlformats.org/officeDocument/2006/relationships/notesMaster" Target="/ppt/notesMasters/notesMaster1.xml" Id="R6751a6b9df294e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c6ae901b0dd40fe" /><Relationship Type="http://schemas.openxmlformats.org/officeDocument/2006/relationships/notesMaster" Target="/ppt/notesMasters/notesMaster1.xml" Id="R02b021443b3a4e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625a308851347b6" /><Relationship Type="http://schemas.openxmlformats.org/officeDocument/2006/relationships/notesMaster" Target="/ppt/notesMasters/notesMaster1.xml" Id="Rbfc18e0a493a497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5b08a07a1a14958" /><Relationship Type="http://schemas.openxmlformats.org/officeDocument/2006/relationships/notesMaster" Target="/ppt/notesMasters/notesMaster1.xml" Id="R470665ffc7654be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217809f6fae47e2" /><Relationship Type="http://schemas.openxmlformats.org/officeDocument/2006/relationships/notesMaster" Target="/ppt/notesMasters/notesMaster1.xml" Id="R743d1096a2cf461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62ac93272b4a04" /><Relationship Type="http://schemas.openxmlformats.org/officeDocument/2006/relationships/notesMaster" Target="/ppt/notesMasters/notesMaster1.xml" Id="R40f4ae43529d4b6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51152ad0ecc4c90" /><Relationship Type="http://schemas.openxmlformats.org/officeDocument/2006/relationships/notesMaster" Target="/ppt/notesMasters/notesMaster1.xml" Id="Rc995b67801e4408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92d1b43645947aa" /><Relationship Type="http://schemas.openxmlformats.org/officeDocument/2006/relationships/notesMaster" Target="/ppt/notesMasters/notesMaster1.xml" Id="R13bffb5a888f486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a8e3d751f624539" /><Relationship Type="http://schemas.openxmlformats.org/officeDocument/2006/relationships/notesMaster" Target="/ppt/notesMasters/notesMaster1.xml" Id="R0849b456d23541e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05edc5a8d1143e8" /><Relationship Type="http://schemas.openxmlformats.org/officeDocument/2006/relationships/notesMaster" Target="/ppt/notesMasters/notesMaster1.xml" Id="R82ba6ae5a53146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ATS系统战略、实施路径与独立顾问建议（内部报告，2026-07-24）</a:t>
            </a:r>
          </a:p>
          <a:p xmlns:a="http://schemas.openxmlformats.org/drawingml/2006/main">
            <a:r>
              <a:t>- Cover visual generated with OpenAI ImageGen for this report; no external asset.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ATS管理层决策报告：三条路径及内部能力要求（内部资料）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ATS管理层决策报告：企业记忆、数据控制与可替换接口原则（内部资料）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OpenAI, Business data privacy, security, and compliance: https://openai.com/business-data/</a:t>
            </a:r>
          </a:p>
          <a:p xmlns:a="http://schemas.openxmlformats.org/drawingml/2006/main">
            <a:r>
              <a:t>- OpenAI, How your data is used to improve model performance: https://help.openai.com/en/articles/5722486-api-data-usage-policies</a:t>
            </a:r>
          </a:p>
          <a:p xmlns:a="http://schemas.openxmlformats.org/drawingml/2006/main">
            <a:r>
              <a:t>- OpenAI, Enterprise privacy: https://openai.com/enterprise-privacy/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ATS管理层决策报告：四层所有权架构（内部资料）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ATS 2026-02-27员工访谈转写：Email、Monday及Rose Rocket历史签约口述。</a:t>
            </a:r>
          </a:p>
          <a:p xmlns:a="http://schemas.openxmlformats.org/drawingml/2006/main">
            <a:r>
              <a:t>- ATS 2026-03-29现场记录：Gmail到Monday局部原型演示。</a:t>
            </a:r>
          </a:p>
          <a:p xmlns:a="http://schemas.openxmlformats.org/drawingml/2006/main">
            <a:r>
              <a:t>- CloneOps历史沟通记录：仅分享和讨论，未确认采购或部署。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ATS 64项客户需求与8项可信交付控制（内部需求矩阵）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ATS决策模型示范基线；人员、收入、工时与路线成本均为待财务验证的工作假设。</a:t>
            </a:r>
          </a:p>
          <a:p xmlns:a="http://schemas.openxmlformats.org/drawingml/2006/main">
            <a:r>
              <a:t>- 模型公式及局限见 ats.quote.md/#roi。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Warehouse.Plus product direction: https://warehouse.plus/</a:t>
            </a:r>
          </a:p>
          <a:p xmlns:a="http://schemas.openxmlformats.org/drawingml/2006/main">
            <a:r>
              <a:t>- SEC source: Linkhome Holdings Inc. DEF 14A filed 2026-06-22; Rapid Deals Inc. 1,200,000 shares / 7.39%. https://www.sec.gov/Archives/edgar/data/2017758/000121390026070605/ea0295254-def14a_linkhome.htm</a:t>
            </a:r>
          </a:p>
          <a:p xmlns:a="http://schemas.openxmlformats.org/drawingml/2006/main">
            <a:r>
              <a:t>- The SEC disclosure supports a capital-market participation fact only. It does not prove xSHIP/Warehouse.Plus financing, available cash, valuation, common control, or ATS delivery capability.</a:t>
            </a:r>
          </a:p>
          <a:p xmlns:a="http://schemas.openxmlformats.org/drawingml/2006/main">
            <a:r>
              <a:t>- ATS xSHIP候选公司独立核验专页与64+8证据矩阵（内部尽调材料）</a:t>
            </a:r>
          </a:p>
          <a:p xmlns:a="http://schemas.openxmlformats.org/drawingml/2006/main">
            <a:r>
              <a:t>- Public supplier brief: https://logistics.odm.md/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ATS管理层决策报告：责任团队、阶段门与90天路线（内部资料）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ATS独立顾问正式报价与董事会批准事项（内部资料）</a:t>
            </a:r>
          </a:p>
          <a:p xmlns:a="http://schemas.openxmlformats.org/drawingml/2006/main">
            <a:r>
              <a:t>- 软件、供应商实施、试点、差旅与第三方费用不包含。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2b21557baf49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282be83cc8049eb" /><Relationship Type="http://schemas.openxmlformats.org/officeDocument/2006/relationships/slideLayout" Target="/ppt/slideLayouts/slideLayout1.xml" Id="Rbf6455c22da8482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f6455c22da8482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d41da8dfc4485d" /><Relationship Type="http://schemas.openxmlformats.org/officeDocument/2006/relationships/image" Target="/ppt/media/image.png" Id="Rc49b66b2fd4d4c57" /><Relationship Type="http://schemas.openxmlformats.org/officeDocument/2006/relationships/notesSlide" Target="/ppt/notesSlides/notesSlide1.xml" Id="Rc9f686335e724ee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a7805a66334b2a" /><Relationship Type="http://schemas.openxmlformats.org/officeDocument/2006/relationships/notesSlide" Target="/ppt/notesSlides/notesSlide2.xml" Id="R9c7617c2f162401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b2c1ef3d234ae2" /><Relationship Type="http://schemas.openxmlformats.org/officeDocument/2006/relationships/notesSlide" Target="/ppt/notesSlides/notesSlide3.xml" Id="R654446f20ba54a7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7d25cf81bd4a73" /><Relationship Type="http://schemas.openxmlformats.org/officeDocument/2006/relationships/notesSlide" Target="/ppt/notesSlides/notesSlide4.xml" Id="R89b091cbff01487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1ac886a72a404f" /><Relationship Type="http://schemas.openxmlformats.org/officeDocument/2006/relationships/notesSlide" Target="/ppt/notesSlides/notesSlide5.xml" Id="R08e25918f333406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b3b59d337d4c0c" /><Relationship Type="http://schemas.openxmlformats.org/officeDocument/2006/relationships/notesSlide" Target="/ppt/notesSlides/notesSlide6.xml" Id="R5f4a5ef12b93471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62e8e34578453b" /><Relationship Type="http://schemas.openxmlformats.org/officeDocument/2006/relationships/notesSlide" Target="/ppt/notesSlides/notesSlide7.xml" Id="Rd1b3425d0a4d4f5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ba282702304b47" /><Relationship Type="http://schemas.openxmlformats.org/officeDocument/2006/relationships/notesSlide" Target="/ppt/notesSlides/notesSlide8.xml" Id="R12d727ec7f6c46f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fbbf4be50d4ba1" /><Relationship Type="http://schemas.openxmlformats.org/officeDocument/2006/relationships/notesSlide" Target="/ppt/notesSlides/notesSlide9.xml" Id="R59abe8305dc1483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e06f9b85c044bf" /><Relationship Type="http://schemas.openxmlformats.org/officeDocument/2006/relationships/notesSlide" Target="/ppt/notesSlides/notesSlide10.xml" Id="R3f6852415d49425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6fee57c1de4254" /><Relationship Type="http://schemas.openxmlformats.org/officeDocument/2006/relationships/notesSlide" Target="/ppt/notesSlides/notesSlide11.xml" Id="Raa1d839672e344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9b66b2fd4d4c57"/>
          <a:srcRect xmlns:a="http://schemas.openxmlformats.org/drawingml/2006/main" l="0" t="7813" r="0" b="78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cover-copy-surface">
            <a:extLst xmlns:a="http://schemas.openxmlformats.org/drawingml/2006/main">
              <a:ext uri="{FF2B5EF4-FFF2-40B4-BE49-F238E27FC236}">
                <a16:creationId xmlns:a16="http://schemas.microsoft.com/office/drawing/2014/main" id="{D1213839-1EF1-47BA-B7D5-22FA3D122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483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cover-kicker">
            <a:extLst xmlns:a="http://schemas.openxmlformats.org/drawingml/2006/main">
              <a:ext uri="{FF2B5EF4-FFF2-40B4-BE49-F238E27FC236}">
                <a16:creationId xmlns:a16="http://schemas.microsoft.com/office/drawing/2014/main" id="{3D9E8307-0495-424C-A05F-2997E082C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A7A75"/>
                </a:solidFill>
              </a:defRPr>
            </a:pPr>
            <a:r>
              <a:rPr sz="1125" b="1">
                <a:solidFill>
                  <a:srgbClr val="0A7A75"/>
                </a:solidFill>
              </a:rPr>
              <a:t>BOARD DECISION BRIEF · 2026.07.24</a:t>
            </a:r>
          </a:p>
        </p:txBody>
      </p:sp>
      <p:sp>
        <p:nvSpPr>
          <p:cNvPr id="4" name="cover-title">
            <a:extLst xmlns:a="http://schemas.openxmlformats.org/drawingml/2006/main">
              <a:ext uri="{FF2B5EF4-FFF2-40B4-BE49-F238E27FC236}">
                <a16:creationId xmlns:a16="http://schemas.microsoft.com/office/drawing/2014/main" id="{8CF6C243-CA06-4E6A-926C-D069D6206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4953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950" b="1">
                <a:solidFill>
                  <a:srgbClr val="0B2A3B"/>
                </a:solidFill>
              </a:defRPr>
            </a:pPr>
            <a:r>
              <a:rPr sz="4950" b="1">
                <a:solidFill>
                  <a:srgbClr val="0B2A3B"/>
                </a:solidFill>
              </a:rPr>
              <a:t>ATS系统战略</a:t>
            </a:r>
          </a:p>
          <a:p xmlns:a="http://schemas.openxmlformats.org/drawingml/2006/main">
            <a:pPr algn="l">
              <a:defRPr sz="4950" b="1">
                <a:solidFill>
                  <a:srgbClr val="0B2A3B"/>
                </a:solidFill>
              </a:defRPr>
            </a:pPr>
            <a:r>
              <a:rPr sz="4950" b="1">
                <a:solidFill>
                  <a:srgbClr val="0B2A3B"/>
                </a:solidFill>
              </a:rPr>
              <a:t>与实施治理</a:t>
            </a:r>
          </a:p>
        </p:txBody>
      </p:sp>
      <p:sp>
        <p:nvSpPr>
          <p:cNvPr id="5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9751F6ED-9F32-4C5F-AF7B-00F3D57CF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4700"/>
            <a:ext cx="476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232D"/>
                </a:solidFill>
              </a:defRPr>
            </a:pPr>
            <a:r>
              <a:rPr sz="1875" b="0">
                <a:solidFill>
                  <a:srgbClr val="12232D"/>
                </a:solidFill>
              </a:rPr>
              <a:t>三条独立路径 · 数据控制边界 · 60天决策支持</a:t>
            </a:r>
          </a:p>
        </p:txBody>
      </p:sp>
      <p:sp>
        <p:nvSpPr>
          <p:cNvPr id="6" name="rule-64-464">
            <a:extLst xmlns:a="http://schemas.openxmlformats.org/drawingml/2006/main">
              <a:ext uri="{FF2B5EF4-FFF2-40B4-BE49-F238E27FC236}">
                <a16:creationId xmlns:a16="http://schemas.microsoft.com/office/drawing/2014/main" id="{5AC3E2E8-33DD-4CE7-BD8A-3D5409994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4000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cover-answer">
            <a:extLst xmlns:a="http://schemas.openxmlformats.org/drawingml/2006/main">
              <a:ext uri="{FF2B5EF4-FFF2-40B4-BE49-F238E27FC236}">
                <a16:creationId xmlns:a16="http://schemas.microsoft.com/office/drawing/2014/main" id="{184D0124-0A49-483F-AC79-95A3C3187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476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A7A75"/>
                </a:solidFill>
              </a:defRPr>
            </a:pPr>
            <a:r>
              <a:rPr sz="1650" b="1">
                <a:solidFill>
                  <a:srgbClr val="0A7A75"/>
                </a:solidFill>
              </a:rPr>
              <a:t>顾问当前建议B；A与C也可独立选择。</a:t>
            </a:r>
          </a:p>
        </p:txBody>
      </p:sp>
      <p:sp>
        <p:nvSpPr>
          <p:cNvPr id="8" name="cover-url">
            <a:extLst xmlns:a="http://schemas.openxmlformats.org/drawingml/2006/main">
              <a:ext uri="{FF2B5EF4-FFF2-40B4-BE49-F238E27FC236}">
                <a16:creationId xmlns:a16="http://schemas.microsoft.com/office/drawing/2014/main" id="{CE384C6E-48AA-43D8-A16A-28FC432BC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2A3B"/>
                </a:solidFill>
              </a:defRPr>
            </a:pPr>
            <a:r>
              <a:rPr sz="1350" b="1">
                <a:solidFill>
                  <a:srgbClr val="0B2A3B"/>
                </a:solidFill>
              </a:rPr>
              <a:t>ats.quote.md</a:t>
            </a:r>
          </a:p>
        </p:txBody>
      </p:sp>
    </p:spTree>
    <p:extLst>
      <p:ext uri="{BB962C8B-B14F-4D97-AF65-F5344CB8AC3E}">
        <p14:creationId xmlns:p14="http://schemas.microsoft.com/office/powerpoint/2010/main" val="3546338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section-2">
            <a:extLst xmlns:a="http://schemas.openxmlformats.org/drawingml/2006/main">
              <a:ext uri="{FF2B5EF4-FFF2-40B4-BE49-F238E27FC236}">
                <a16:creationId xmlns:a16="http://schemas.microsoft.com/office/drawing/2014/main" id="{ED444C1F-F2FA-4019-8AE6-5D217C4FC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A7A75"/>
                </a:solidFill>
              </a:defRPr>
            </a:pPr>
            <a:r>
              <a:rPr sz="1050" b="1">
                <a:solidFill>
                  <a:srgbClr val="0A7A75"/>
                </a:solidFill>
              </a:rPr>
              <a:t>01 · STRATEGIC CHOICE</a:t>
            </a:r>
          </a:p>
        </p:txBody>
      </p:sp>
      <p:sp>
        <p:nvSpPr>
          <p:cNvPr id="2" name="title-2">
            <a:extLst xmlns:a="http://schemas.openxmlformats.org/drawingml/2006/main">
              <a:ext uri="{FF2B5EF4-FFF2-40B4-BE49-F238E27FC236}">
                <a16:creationId xmlns:a16="http://schemas.microsoft.com/office/drawing/2014/main" id="{0140EAC6-7799-4532-8630-DEBB64C74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2232D"/>
                </a:solidFill>
              </a:defRPr>
            </a:pPr>
            <a:r>
              <a:rPr sz="3450" b="1">
                <a:solidFill>
                  <a:srgbClr val="12232D"/>
                </a:solidFill>
              </a:rPr>
              <a:t>三条都是完整公司战略，不是升级阶梯</a:t>
            </a:r>
          </a:p>
        </p:txBody>
      </p:sp>
      <p:sp>
        <p:nvSpPr>
          <p:cNvPr id="3" name="rule-64-136">
            <a:extLst xmlns:a="http://schemas.openxmlformats.org/drawingml/2006/main">
              <a:ext uri="{FF2B5EF4-FFF2-40B4-BE49-F238E27FC236}">
                <a16:creationId xmlns:a16="http://schemas.microsoft.com/office/drawing/2014/main" id="{C300EBB0-2352-4BDE-94F2-57D1F9142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ule-64-686">
            <a:extLst xmlns:a="http://schemas.openxmlformats.org/drawingml/2006/main">
              <a:ext uri="{FF2B5EF4-FFF2-40B4-BE49-F238E27FC236}">
                <a16:creationId xmlns:a16="http://schemas.microsoft.com/office/drawing/2014/main" id="{15718EA0-D66D-4149-A4C8-5B201D818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2">
            <a:extLst xmlns:a="http://schemas.openxmlformats.org/drawingml/2006/main">
              <a:ext uri="{FF2B5EF4-FFF2-40B4-BE49-F238E27FC236}">
                <a16:creationId xmlns:a16="http://schemas.microsoft.com/office/drawing/2014/main" id="{0C74FB2A-CF47-48D2-853D-467F1BD10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ATS · MANAGEMENT DECISION BRIEF</a:t>
            </a:r>
          </a:p>
        </p:txBody>
      </p:sp>
      <p:sp>
        <p:nvSpPr>
          <p:cNvPr id="6" name="page-2">
            <a:extLst xmlns:a="http://schemas.openxmlformats.org/drawingml/2006/main">
              <a:ext uri="{FF2B5EF4-FFF2-40B4-BE49-F238E27FC236}">
                <a16:creationId xmlns:a16="http://schemas.microsoft.com/office/drawing/2014/main" id="{57523E6A-B020-4CC6-897F-3437506B9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9130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02</a:t>
            </a:r>
          </a:p>
        </p:txBody>
      </p:sp>
      <p:sp>
        <p:nvSpPr>
          <p:cNvPr id="7" name="path-A">
            <a:extLst xmlns:a="http://schemas.openxmlformats.org/drawingml/2006/main">
              <a:ext uri="{FF2B5EF4-FFF2-40B4-BE49-F238E27FC236}">
                <a16:creationId xmlns:a16="http://schemas.microsoft.com/office/drawing/2014/main" id="{EFCA0F74-7706-4DCE-9DEF-4A0221C7E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3429000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AF7"/>
          </a:solidFill>
          <a:ln xmlns:a="http://schemas.openxmlformats.org/drawingml/2006/main" w="9525">
            <a:solidFill>
              <a:srgbClr val="D3D0C8"/>
            </a:solidFill>
            <a:prstDash val="solid"/>
          </a:ln>
        </p:spPr>
      </p:sp>
      <p:sp>
        <p:nvSpPr>
          <p:cNvPr id="8" name="path-A-top">
            <a:extLst xmlns:a="http://schemas.openxmlformats.org/drawingml/2006/main">
              <a:ext uri="{FF2B5EF4-FFF2-40B4-BE49-F238E27FC236}">
                <a16:creationId xmlns:a16="http://schemas.microsoft.com/office/drawing/2014/main" id="{A1E5EA84-8FC2-4921-BD88-ACEB7F3D1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3429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path-A-code">
            <a:extLst xmlns:a="http://schemas.openxmlformats.org/drawingml/2006/main">
              <a:ext uri="{FF2B5EF4-FFF2-40B4-BE49-F238E27FC236}">
                <a16:creationId xmlns:a16="http://schemas.microsoft.com/office/drawing/2014/main" id="{67A904A9-8C8E-435D-95FE-9DDE4C245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43100"/>
            <a:ext cx="5524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B2A3B"/>
                </a:solidFill>
              </a:defRPr>
            </a:pPr>
            <a:r>
              <a:rPr sz="3600" b="1">
                <a:solidFill>
                  <a:srgbClr val="0B2A3B"/>
                </a:solidFill>
              </a:rPr>
              <a:t>A</a:t>
            </a:r>
          </a:p>
        </p:txBody>
      </p:sp>
      <p:sp>
        <p:nvSpPr>
          <p:cNvPr id="10" name="path-A-name">
            <a:extLst xmlns:a="http://schemas.openxmlformats.org/drawingml/2006/main">
              <a:ext uri="{FF2B5EF4-FFF2-40B4-BE49-F238E27FC236}">
                <a16:creationId xmlns:a16="http://schemas.microsoft.com/office/drawing/2014/main" id="{31FBED98-06A3-4738-AC76-9A53EE55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2019300"/>
            <a:ext cx="2324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2232D"/>
                </a:solidFill>
              </a:defRPr>
            </a:pPr>
            <a:r>
              <a:rPr sz="2025" b="1">
                <a:solidFill>
                  <a:srgbClr val="12232D"/>
                </a:solidFill>
              </a:rPr>
              <a:t>成熟系统主导</a:t>
            </a:r>
          </a:p>
        </p:txBody>
      </p:sp>
      <p:sp>
        <p:nvSpPr>
          <p:cNvPr id="11" name="path-A-statement">
            <a:extLst xmlns:a="http://schemas.openxmlformats.org/drawingml/2006/main">
              <a:ext uri="{FF2B5EF4-FFF2-40B4-BE49-F238E27FC236}">
                <a16:creationId xmlns:a16="http://schemas.microsoft.com/office/drawing/2014/main" id="{EC1B6E79-077E-49ED-8A66-EA77808EA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29718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32D"/>
                </a:solidFill>
              </a:defRPr>
            </a:pPr>
            <a:r>
              <a:rPr sz="1575" b="0">
                <a:solidFill>
                  <a:srgbClr val="12232D"/>
                </a:solidFill>
              </a:rPr>
              <a:t>以成熟TMS／WMS承担主流程，最快减少邮件与表格断点。</a:t>
            </a:r>
          </a:p>
        </p:txBody>
      </p:sp>
      <p:sp>
        <p:nvSpPr>
          <p:cNvPr id="12" name="rule-88-408">
            <a:extLst xmlns:a="http://schemas.openxmlformats.org/drawingml/2006/main">
              <a:ext uri="{FF2B5EF4-FFF2-40B4-BE49-F238E27FC236}">
                <a16:creationId xmlns:a16="http://schemas.microsoft.com/office/drawing/2014/main" id="{845E9581-831A-4650-818B-37ADF17E8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86200"/>
            <a:ext cx="2971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path-A-choose-label">
            <a:extLst xmlns:a="http://schemas.openxmlformats.org/drawingml/2006/main">
              <a:ext uri="{FF2B5EF4-FFF2-40B4-BE49-F238E27FC236}">
                <a16:creationId xmlns:a16="http://schemas.microsoft.com/office/drawing/2014/main" id="{FB8F6783-9275-4B8C-B661-07E910D78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767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B2A3B"/>
                </a:solidFill>
              </a:defRPr>
            </a:pPr>
            <a:r>
              <a:rPr sz="1125" b="1">
                <a:solidFill>
                  <a:srgbClr val="0B2A3B"/>
                </a:solidFill>
              </a:rPr>
              <a:t>适用条件</a:t>
            </a:r>
          </a:p>
        </p:txBody>
      </p:sp>
      <p:sp>
        <p:nvSpPr>
          <p:cNvPr id="14" name="path-A-choose">
            <a:extLst xmlns:a="http://schemas.openxmlformats.org/drawingml/2006/main">
              <a:ext uri="{FF2B5EF4-FFF2-40B4-BE49-F238E27FC236}">
                <a16:creationId xmlns:a16="http://schemas.microsoft.com/office/drawing/2014/main" id="{01C22BD4-5CE9-46C5-8A39-BE55670B4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62450"/>
            <a:ext cx="297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当速度优先、内部技术能力有限。</a:t>
            </a:r>
          </a:p>
        </p:txBody>
      </p:sp>
      <p:sp>
        <p:nvSpPr>
          <p:cNvPr id="15" name="path-A-risk-label">
            <a:extLst xmlns:a="http://schemas.openxmlformats.org/drawingml/2006/main">
              <a:ext uri="{FF2B5EF4-FFF2-40B4-BE49-F238E27FC236}">
                <a16:creationId xmlns:a16="http://schemas.microsoft.com/office/drawing/2014/main" id="{70BC4323-5ED6-4FCC-8221-1A6A77D7E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149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B2A3B"/>
                </a:solidFill>
              </a:defRPr>
            </a:pPr>
            <a:r>
              <a:rPr sz="1125" b="1">
                <a:solidFill>
                  <a:srgbClr val="0B2A3B"/>
                </a:solidFill>
              </a:rPr>
              <a:t>主要风险</a:t>
            </a:r>
          </a:p>
        </p:txBody>
      </p:sp>
      <p:sp>
        <p:nvSpPr>
          <p:cNvPr id="16" name="path-A-risk">
            <a:extLst xmlns:a="http://schemas.openxmlformats.org/drawingml/2006/main">
              <a:ext uri="{FF2B5EF4-FFF2-40B4-BE49-F238E27FC236}">
                <a16:creationId xmlns:a16="http://schemas.microsoft.com/office/drawing/2014/main" id="{9DFD906D-D6D2-4DEC-8775-A5185C8F8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00650"/>
            <a:ext cx="2971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特殊流程妥协与供应商锁定。</a:t>
            </a:r>
          </a:p>
        </p:txBody>
      </p:sp>
      <p:sp>
        <p:nvSpPr>
          <p:cNvPr id="17" name="path-B">
            <a:extLst xmlns:a="http://schemas.openxmlformats.org/drawingml/2006/main">
              <a:ext uri="{FF2B5EF4-FFF2-40B4-BE49-F238E27FC236}">
                <a16:creationId xmlns:a16="http://schemas.microsoft.com/office/drawing/2014/main" id="{95A72968-3500-404F-9557-2ECEA42F7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657350"/>
            <a:ext cx="3429000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9525">
            <a:solidFill>
              <a:srgbClr val="D3D0C8"/>
            </a:solidFill>
            <a:prstDash val="solid"/>
          </a:ln>
        </p:spPr>
      </p:sp>
      <p:sp>
        <p:nvSpPr>
          <p:cNvPr id="18" name="path-B-top">
            <a:extLst xmlns:a="http://schemas.openxmlformats.org/drawingml/2006/main">
              <a:ext uri="{FF2B5EF4-FFF2-40B4-BE49-F238E27FC236}">
                <a16:creationId xmlns:a16="http://schemas.microsoft.com/office/drawing/2014/main" id="{A58CFCE6-E8B2-4069-93FD-4EDC252C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657350"/>
            <a:ext cx="3429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7A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path-B-code">
            <a:extLst xmlns:a="http://schemas.openxmlformats.org/drawingml/2006/main">
              <a:ext uri="{FF2B5EF4-FFF2-40B4-BE49-F238E27FC236}">
                <a16:creationId xmlns:a16="http://schemas.microsoft.com/office/drawing/2014/main" id="{E2F665C3-CD41-40B4-ACF3-5778CB528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1943100"/>
            <a:ext cx="5524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A7A75"/>
                </a:solidFill>
              </a:defRPr>
            </a:pPr>
            <a:r>
              <a:rPr sz="3600" b="1">
                <a:solidFill>
                  <a:srgbClr val="0A7A75"/>
                </a:solidFill>
              </a:rPr>
              <a:t>B</a:t>
            </a:r>
          </a:p>
        </p:txBody>
      </p:sp>
      <p:sp>
        <p:nvSpPr>
          <p:cNvPr id="20" name="path-B-name">
            <a:extLst xmlns:a="http://schemas.openxmlformats.org/drawingml/2006/main">
              <a:ext uri="{FF2B5EF4-FFF2-40B4-BE49-F238E27FC236}">
                <a16:creationId xmlns:a16="http://schemas.microsoft.com/office/drawing/2014/main" id="{B66252E1-2FFE-44D9-A97D-6037639A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19300"/>
            <a:ext cx="2324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2232D"/>
                </a:solidFill>
              </a:defRPr>
            </a:pPr>
            <a:r>
              <a:rPr sz="2025" b="1">
                <a:solidFill>
                  <a:srgbClr val="12232D"/>
                </a:solidFill>
              </a:rPr>
              <a:t>生产系统＋ATS控制层</a:t>
            </a:r>
          </a:p>
        </p:txBody>
      </p:sp>
      <p:sp>
        <p:nvSpPr>
          <p:cNvPr id="21" name="path-B-statement">
            <a:extLst xmlns:a="http://schemas.openxmlformats.org/drawingml/2006/main">
              <a:ext uri="{FF2B5EF4-FFF2-40B4-BE49-F238E27FC236}">
                <a16:creationId xmlns:a16="http://schemas.microsoft.com/office/drawing/2014/main" id="{C9CCB204-C2E2-482E-88DD-2928627EF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743200"/>
            <a:ext cx="29718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32D"/>
                </a:solidFill>
              </a:defRPr>
            </a:pPr>
            <a:r>
              <a:rPr sz="1575" b="0">
                <a:solidFill>
                  <a:srgbClr val="12232D"/>
                </a:solidFill>
              </a:rPr>
              <a:t>成熟系统负责交易；ATS拥有企业记忆、规则、接口和验收。</a:t>
            </a:r>
          </a:p>
        </p:txBody>
      </p:sp>
      <p:sp>
        <p:nvSpPr>
          <p:cNvPr id="22" name="rule-484-408">
            <a:extLst xmlns:a="http://schemas.openxmlformats.org/drawingml/2006/main">
              <a:ext uri="{FF2B5EF4-FFF2-40B4-BE49-F238E27FC236}">
                <a16:creationId xmlns:a16="http://schemas.microsoft.com/office/drawing/2014/main" id="{53FEB3FC-128D-46AF-A145-AC39B6C46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886200"/>
            <a:ext cx="2971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path-B-choose-label">
            <a:extLst xmlns:a="http://schemas.openxmlformats.org/drawingml/2006/main">
              <a:ext uri="{FF2B5EF4-FFF2-40B4-BE49-F238E27FC236}">
                <a16:creationId xmlns:a16="http://schemas.microsoft.com/office/drawing/2014/main" id="{F4257F52-5F70-44AE-B4C0-9A90B07C7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0767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A7A75"/>
                </a:solidFill>
              </a:defRPr>
            </a:pPr>
            <a:r>
              <a:rPr sz="1125" b="1">
                <a:solidFill>
                  <a:srgbClr val="0A7A75"/>
                </a:solidFill>
              </a:rPr>
              <a:t>适用条件</a:t>
            </a:r>
          </a:p>
        </p:txBody>
      </p:sp>
      <p:sp>
        <p:nvSpPr>
          <p:cNvPr id="24" name="path-B-choose">
            <a:extLst xmlns:a="http://schemas.openxmlformats.org/drawingml/2006/main">
              <a:ext uri="{FF2B5EF4-FFF2-40B4-BE49-F238E27FC236}">
                <a16:creationId xmlns:a16="http://schemas.microsoft.com/office/drawing/2014/main" id="{513ED507-3C25-4E35-B07F-98F2C7459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362450"/>
            <a:ext cx="297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当速度与长期自主同样重要。</a:t>
            </a:r>
          </a:p>
        </p:txBody>
      </p:sp>
      <p:sp>
        <p:nvSpPr>
          <p:cNvPr id="25" name="path-B-risk-label">
            <a:extLst xmlns:a="http://schemas.openxmlformats.org/drawingml/2006/main">
              <a:ext uri="{FF2B5EF4-FFF2-40B4-BE49-F238E27FC236}">
                <a16:creationId xmlns:a16="http://schemas.microsoft.com/office/drawing/2014/main" id="{66D007DA-4782-432B-9135-CFCD95BAD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9149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A7A75"/>
                </a:solidFill>
              </a:defRPr>
            </a:pPr>
            <a:r>
              <a:rPr sz="1125" b="1">
                <a:solidFill>
                  <a:srgbClr val="0A7A75"/>
                </a:solidFill>
              </a:rPr>
              <a:t>主要风险</a:t>
            </a:r>
          </a:p>
        </p:txBody>
      </p:sp>
      <p:sp>
        <p:nvSpPr>
          <p:cNvPr id="26" name="path-B-risk">
            <a:extLst xmlns:a="http://schemas.openxmlformats.org/drawingml/2006/main">
              <a:ext uri="{FF2B5EF4-FFF2-40B4-BE49-F238E27FC236}">
                <a16:creationId xmlns:a16="http://schemas.microsoft.com/office/drawing/2014/main" id="{FE3700EB-067C-4007-98A6-2D8E97C54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5200650"/>
            <a:ext cx="2971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内部负责人缺位会使控制层失效。</a:t>
            </a:r>
          </a:p>
        </p:txBody>
      </p:sp>
      <p:sp>
        <p:nvSpPr>
          <p:cNvPr id="27" name="path-C">
            <a:extLst xmlns:a="http://schemas.openxmlformats.org/drawingml/2006/main">
              <a:ext uri="{FF2B5EF4-FFF2-40B4-BE49-F238E27FC236}">
                <a16:creationId xmlns:a16="http://schemas.microsoft.com/office/drawing/2014/main" id="{1D1E92CF-B3B5-4FCF-AE3B-65B80EFFE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657350"/>
            <a:ext cx="3429000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AF7"/>
          </a:solidFill>
          <a:ln xmlns:a="http://schemas.openxmlformats.org/drawingml/2006/main" w="9525">
            <a:solidFill>
              <a:srgbClr val="D3D0C8"/>
            </a:solidFill>
            <a:prstDash val="solid"/>
          </a:ln>
        </p:spPr>
      </p:sp>
      <p:sp>
        <p:nvSpPr>
          <p:cNvPr id="28" name="path-C-top">
            <a:extLst xmlns:a="http://schemas.openxmlformats.org/drawingml/2006/main">
              <a:ext uri="{FF2B5EF4-FFF2-40B4-BE49-F238E27FC236}">
                <a16:creationId xmlns:a16="http://schemas.microsoft.com/office/drawing/2014/main" id="{3188D350-14F7-4356-A41B-F3205A6C0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657350"/>
            <a:ext cx="3429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path-C-code">
            <a:extLst xmlns:a="http://schemas.openxmlformats.org/drawingml/2006/main">
              <a:ext uri="{FF2B5EF4-FFF2-40B4-BE49-F238E27FC236}">
                <a16:creationId xmlns:a16="http://schemas.microsoft.com/office/drawing/2014/main" id="{1461E6F3-828F-44E9-8B94-FC4F77E27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943100"/>
            <a:ext cx="5524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B2A3B"/>
                </a:solidFill>
              </a:defRPr>
            </a:pPr>
            <a:r>
              <a:rPr sz="3600" b="1">
                <a:solidFill>
                  <a:srgbClr val="0B2A3B"/>
                </a:solidFill>
              </a:rPr>
              <a:t>C</a:t>
            </a:r>
          </a:p>
        </p:txBody>
      </p:sp>
      <p:sp>
        <p:nvSpPr>
          <p:cNvPr id="30" name="path-C-name">
            <a:extLst xmlns:a="http://schemas.openxmlformats.org/drawingml/2006/main">
              <a:ext uri="{FF2B5EF4-FFF2-40B4-BE49-F238E27FC236}">
                <a16:creationId xmlns:a16="http://schemas.microsoft.com/office/drawing/2014/main" id="{676EDA37-A89F-4A26-BF8D-317B2D735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019300"/>
            <a:ext cx="2324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2232D"/>
                </a:solidFill>
              </a:defRPr>
            </a:pPr>
            <a:r>
              <a:rPr sz="2025" b="1">
                <a:solidFill>
                  <a:srgbClr val="12232D"/>
                </a:solidFill>
              </a:rPr>
              <a:t>ATS主导共建平台</a:t>
            </a:r>
          </a:p>
        </p:txBody>
      </p:sp>
      <p:sp>
        <p:nvSpPr>
          <p:cNvPr id="31" name="path-C-statement">
            <a:extLst xmlns:a="http://schemas.openxmlformats.org/drawingml/2006/main">
              <a:ext uri="{FF2B5EF4-FFF2-40B4-BE49-F238E27FC236}">
                <a16:creationId xmlns:a16="http://schemas.microsoft.com/office/drawing/2014/main" id="{867C2314-15AC-49CF-A5F0-2B92CB0CC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743200"/>
            <a:ext cx="29718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32D"/>
                </a:solidFill>
              </a:defRPr>
            </a:pPr>
            <a:r>
              <a:rPr sz="1575" b="0">
                <a:solidFill>
                  <a:srgbClr val="12232D"/>
                </a:solidFill>
              </a:rPr>
              <a:t>把软件能力作为战略产品，组建专职产品、工程与运营团队。</a:t>
            </a:r>
          </a:p>
        </p:txBody>
      </p:sp>
      <p:sp>
        <p:nvSpPr>
          <p:cNvPr id="32" name="rule-880-408">
            <a:extLst xmlns:a="http://schemas.openxmlformats.org/drawingml/2006/main">
              <a:ext uri="{FF2B5EF4-FFF2-40B4-BE49-F238E27FC236}">
                <a16:creationId xmlns:a16="http://schemas.microsoft.com/office/drawing/2014/main" id="{03545261-0023-4E80-88B2-4D9EADB1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886200"/>
            <a:ext cx="2971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path-C-choose-label">
            <a:extLst xmlns:a="http://schemas.openxmlformats.org/drawingml/2006/main">
              <a:ext uri="{FF2B5EF4-FFF2-40B4-BE49-F238E27FC236}">
                <a16:creationId xmlns:a16="http://schemas.microsoft.com/office/drawing/2014/main" id="{7AE4E40D-B28F-4523-B779-4CF94D15E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767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B2A3B"/>
                </a:solidFill>
              </a:defRPr>
            </a:pPr>
            <a:r>
              <a:rPr sz="1125" b="1">
                <a:solidFill>
                  <a:srgbClr val="0B2A3B"/>
                </a:solidFill>
              </a:rPr>
              <a:t>适用条件</a:t>
            </a:r>
          </a:p>
        </p:txBody>
      </p:sp>
      <p:sp>
        <p:nvSpPr>
          <p:cNvPr id="34" name="path-C-choose">
            <a:extLst xmlns:a="http://schemas.openxmlformats.org/drawingml/2006/main">
              <a:ext uri="{FF2B5EF4-FFF2-40B4-BE49-F238E27FC236}">
                <a16:creationId xmlns:a16="http://schemas.microsoft.com/office/drawing/2014/main" id="{98FBC4A0-14C8-4E8A-8B6F-EA95D62B5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362450"/>
            <a:ext cx="297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当董事会明确追求平台化。</a:t>
            </a:r>
          </a:p>
        </p:txBody>
      </p:sp>
      <p:sp>
        <p:nvSpPr>
          <p:cNvPr id="35" name="path-C-risk-label">
            <a:extLst xmlns:a="http://schemas.openxmlformats.org/drawingml/2006/main">
              <a:ext uri="{FF2B5EF4-FFF2-40B4-BE49-F238E27FC236}">
                <a16:creationId xmlns:a16="http://schemas.microsoft.com/office/drawing/2014/main" id="{7097AD40-25DB-4D61-BC18-E0B05D634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9149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B2A3B"/>
                </a:solidFill>
              </a:defRPr>
            </a:pPr>
            <a:r>
              <a:rPr sz="1125" b="1">
                <a:solidFill>
                  <a:srgbClr val="0B2A3B"/>
                </a:solidFill>
              </a:rPr>
              <a:t>主要风险</a:t>
            </a:r>
          </a:p>
        </p:txBody>
      </p:sp>
      <p:sp>
        <p:nvSpPr>
          <p:cNvPr id="36" name="path-C-risk">
            <a:extLst xmlns:a="http://schemas.openxmlformats.org/drawingml/2006/main">
              <a:ext uri="{FF2B5EF4-FFF2-40B4-BE49-F238E27FC236}">
                <a16:creationId xmlns:a16="http://schemas.microsoft.com/office/drawing/2014/main" id="{F1438E09-8371-42C2-989E-3E17AE257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200650"/>
            <a:ext cx="2971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投入、交付与长期运维风险最高。</a:t>
            </a:r>
          </a:p>
        </p:txBody>
      </p:sp>
      <p:sp>
        <p:nvSpPr>
          <p:cNvPr id="37" name="path-recommendation">
            <a:extLst xmlns:a="http://schemas.openxmlformats.org/drawingml/2006/main">
              <a:ext uri="{FF2B5EF4-FFF2-40B4-BE49-F238E27FC236}">
                <a16:creationId xmlns:a16="http://schemas.microsoft.com/office/drawing/2014/main" id="{6824A6B8-08D9-4451-A6FE-A682510BF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848350"/>
            <a:ext cx="4191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A7A75"/>
                </a:solidFill>
              </a:defRPr>
            </a:pPr>
            <a:r>
              <a:rPr sz="1500" b="1">
                <a:solidFill>
                  <a:srgbClr val="0A7A75"/>
                </a:solidFill>
              </a:rPr>
              <a:t>当前建议：若ATS没有明确相反的战略取向，选择B。</a:t>
            </a:r>
          </a:p>
        </p:txBody>
      </p:sp>
    </p:spTree>
    <p:extLst>
      <p:ext uri="{BB962C8B-B14F-4D97-AF65-F5344CB8AC3E}">
        <p14:creationId xmlns:p14="http://schemas.microsoft.com/office/powerpoint/2010/main" val="5542126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section-3">
            <a:extLst xmlns:a="http://schemas.openxmlformats.org/drawingml/2006/main">
              <a:ext uri="{FF2B5EF4-FFF2-40B4-BE49-F238E27FC236}">
                <a16:creationId xmlns:a16="http://schemas.microsoft.com/office/drawing/2014/main" id="{1BB16D8A-3504-4410-9B80-5A331C115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A7A75"/>
                </a:solidFill>
              </a:defRPr>
            </a:pPr>
            <a:r>
              <a:rPr sz="1050" b="1">
                <a:solidFill>
                  <a:srgbClr val="0A7A75"/>
                </a:solidFill>
              </a:rPr>
              <a:t>02 · DATA CONTROL</a:t>
            </a:r>
          </a:p>
        </p:txBody>
      </p:sp>
      <p:sp>
        <p:nvSpPr>
          <p:cNvPr id="2" name="title-3">
            <a:extLst xmlns:a="http://schemas.openxmlformats.org/drawingml/2006/main">
              <a:ext uri="{FF2B5EF4-FFF2-40B4-BE49-F238E27FC236}">
                <a16:creationId xmlns:a16="http://schemas.microsoft.com/office/drawing/2014/main" id="{68DDA02B-15A6-4559-BA86-9CBB175C9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2232D"/>
                </a:solidFill>
              </a:defRPr>
            </a:pPr>
            <a:r>
              <a:rPr sz="3450" b="1">
                <a:solidFill>
                  <a:srgbClr val="12232D"/>
                </a:solidFill>
              </a:rPr>
              <a:t>连接流程，不交出经营底盘</a:t>
            </a:r>
          </a:p>
        </p:txBody>
      </p:sp>
      <p:sp>
        <p:nvSpPr>
          <p:cNvPr id="3" name="rule-64-136">
            <a:extLst xmlns:a="http://schemas.openxmlformats.org/drawingml/2006/main">
              <a:ext uri="{FF2B5EF4-FFF2-40B4-BE49-F238E27FC236}">
                <a16:creationId xmlns:a16="http://schemas.microsoft.com/office/drawing/2014/main" id="{DC287E32-EB45-402B-BB19-1EFFE0630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ule-64-686">
            <a:extLst xmlns:a="http://schemas.openxmlformats.org/drawingml/2006/main">
              <a:ext uri="{FF2B5EF4-FFF2-40B4-BE49-F238E27FC236}">
                <a16:creationId xmlns:a16="http://schemas.microsoft.com/office/drawing/2014/main" id="{25C4C91F-4B1A-4313-9A68-5A71466A4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3">
            <a:extLst xmlns:a="http://schemas.openxmlformats.org/drawingml/2006/main">
              <a:ext uri="{FF2B5EF4-FFF2-40B4-BE49-F238E27FC236}">
                <a16:creationId xmlns:a16="http://schemas.microsoft.com/office/drawing/2014/main" id="{1BA0F3F0-1BEF-4F1B-9C2A-C278B4427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ATS · MANAGEMENT DECISION BRIEF</a:t>
            </a:r>
          </a:p>
        </p:txBody>
      </p:sp>
      <p:sp>
        <p:nvSpPr>
          <p:cNvPr id="6" name="page-3">
            <a:extLst xmlns:a="http://schemas.openxmlformats.org/drawingml/2006/main">
              <a:ext uri="{FF2B5EF4-FFF2-40B4-BE49-F238E27FC236}">
                <a16:creationId xmlns:a16="http://schemas.microsoft.com/office/drawing/2014/main" id="{A3FE9D6B-700A-4698-BFC8-BD32B4884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9130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03</a:t>
            </a:r>
          </a:p>
        </p:txBody>
      </p:sp>
      <p:sp>
        <p:nvSpPr>
          <p:cNvPr id="7" name="source-询价／报价">
            <a:extLst xmlns:a="http://schemas.openxmlformats.org/drawingml/2006/main">
              <a:ext uri="{FF2B5EF4-FFF2-40B4-BE49-F238E27FC236}">
                <a16:creationId xmlns:a16="http://schemas.microsoft.com/office/drawing/2014/main" id="{BE80DF3A-4FD1-4C6D-840A-2B983D52C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21907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BFAF7"/>
          </a:solidFill>
          <a:ln xmlns:a="http://schemas.openxmlformats.org/drawingml/2006/main" w="9525">
            <a:solidFill>
              <a:srgbClr val="D3D0C8"/>
            </a:solidFill>
            <a:prstDash val="solid"/>
          </a:ln>
        </p:spPr>
      </p:sp>
      <p:sp>
        <p:nvSpPr>
          <p:cNvPr id="8" name="source-label-询价／报价">
            <a:extLst xmlns:a="http://schemas.openxmlformats.org/drawingml/2006/main">
              <a:ext uri="{FF2B5EF4-FFF2-40B4-BE49-F238E27FC236}">
                <a16:creationId xmlns:a16="http://schemas.microsoft.com/office/drawing/2014/main" id="{0A9BF1EE-165F-42DD-8D33-43697ED32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81175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2232D"/>
                </a:solidFill>
              </a:defRPr>
            </a:pPr>
            <a:r>
              <a:rPr sz="1650" b="1">
                <a:solidFill>
                  <a:srgbClr val="12232D"/>
                </a:solidFill>
              </a:rPr>
              <a:t>询价／报价</a:t>
            </a:r>
          </a:p>
        </p:txBody>
      </p:sp>
      <p:sp>
        <p:nvSpPr>
          <p:cNvPr id="9" name="source-TMS／运输">
            <a:extLst xmlns:a="http://schemas.openxmlformats.org/drawingml/2006/main">
              <a:ext uri="{FF2B5EF4-FFF2-40B4-BE49-F238E27FC236}">
                <a16:creationId xmlns:a16="http://schemas.microsoft.com/office/drawing/2014/main" id="{97AEECFF-B7C4-4BE9-A20C-3E53CFD2E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33650"/>
            <a:ext cx="21907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BFAF7"/>
          </a:solidFill>
          <a:ln xmlns:a="http://schemas.openxmlformats.org/drawingml/2006/main" w="9525">
            <a:solidFill>
              <a:srgbClr val="D3D0C8"/>
            </a:solidFill>
            <a:prstDash val="solid"/>
          </a:ln>
        </p:spPr>
      </p:sp>
      <p:sp>
        <p:nvSpPr>
          <p:cNvPr id="10" name="source-label-TMS／运输">
            <a:extLst xmlns:a="http://schemas.openxmlformats.org/drawingml/2006/main">
              <a:ext uri="{FF2B5EF4-FFF2-40B4-BE49-F238E27FC236}">
                <a16:creationId xmlns:a16="http://schemas.microsoft.com/office/drawing/2014/main" id="{7ADF21DE-2DF9-442A-9D04-CCFBA3495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95575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2232D"/>
                </a:solidFill>
              </a:defRPr>
            </a:pPr>
            <a:r>
              <a:rPr sz="1650" b="1">
                <a:solidFill>
                  <a:srgbClr val="12232D"/>
                </a:solidFill>
              </a:rPr>
              <a:t>TMS／运输</a:t>
            </a:r>
          </a:p>
        </p:txBody>
      </p:sp>
      <p:sp>
        <p:nvSpPr>
          <p:cNvPr id="11" name="source-WMS／仓储">
            <a:extLst xmlns:a="http://schemas.openxmlformats.org/drawingml/2006/main">
              <a:ext uri="{FF2B5EF4-FFF2-40B4-BE49-F238E27FC236}">
                <a16:creationId xmlns:a16="http://schemas.microsoft.com/office/drawing/2014/main" id="{1BB4A970-2898-4A2F-B8B3-8D978A06C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48050"/>
            <a:ext cx="21907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BFAF7"/>
          </a:solidFill>
          <a:ln xmlns:a="http://schemas.openxmlformats.org/drawingml/2006/main" w="9525">
            <a:solidFill>
              <a:srgbClr val="D3D0C8"/>
            </a:solidFill>
            <a:prstDash val="solid"/>
          </a:ln>
        </p:spPr>
      </p:sp>
      <p:sp>
        <p:nvSpPr>
          <p:cNvPr id="12" name="source-label-WMS／仓储">
            <a:extLst xmlns:a="http://schemas.openxmlformats.org/drawingml/2006/main">
              <a:ext uri="{FF2B5EF4-FFF2-40B4-BE49-F238E27FC236}">
                <a16:creationId xmlns:a16="http://schemas.microsoft.com/office/drawing/2014/main" id="{22B7D99E-B814-4930-8AA4-30CAF461B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09975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2232D"/>
                </a:solidFill>
              </a:defRPr>
            </a:pPr>
            <a:r>
              <a:rPr sz="1650" b="1">
                <a:solidFill>
                  <a:srgbClr val="12232D"/>
                </a:solidFill>
              </a:rPr>
              <a:t>WMS／仓储</a:t>
            </a:r>
          </a:p>
        </p:txBody>
      </p:sp>
      <p:sp>
        <p:nvSpPr>
          <p:cNvPr id="13" name="source-财务账本">
            <a:extLst xmlns:a="http://schemas.openxmlformats.org/drawingml/2006/main">
              <a:ext uri="{FF2B5EF4-FFF2-40B4-BE49-F238E27FC236}">
                <a16:creationId xmlns:a16="http://schemas.microsoft.com/office/drawing/2014/main" id="{6976D49B-AE8D-4391-8AE2-915906590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62450"/>
            <a:ext cx="219075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BFAF7"/>
          </a:solidFill>
          <a:ln xmlns:a="http://schemas.openxmlformats.org/drawingml/2006/main" w="9525">
            <a:solidFill>
              <a:srgbClr val="D3D0C8"/>
            </a:solidFill>
            <a:prstDash val="solid"/>
          </a:ln>
        </p:spPr>
      </p:sp>
      <p:sp>
        <p:nvSpPr>
          <p:cNvPr id="14" name="source-label-财务账本">
            <a:extLst xmlns:a="http://schemas.openxmlformats.org/drawingml/2006/main">
              <a:ext uri="{FF2B5EF4-FFF2-40B4-BE49-F238E27FC236}">
                <a16:creationId xmlns:a16="http://schemas.microsoft.com/office/drawing/2014/main" id="{86D31194-02BC-43A3-9095-DBF5F5E4F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24375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2232D"/>
                </a:solidFill>
              </a:defRPr>
            </a:pPr>
            <a:r>
              <a:rPr sz="1650" b="1">
                <a:solidFill>
                  <a:srgbClr val="12232D"/>
                </a:solidFill>
              </a:rPr>
              <a:t>财务账本</a:t>
            </a:r>
          </a:p>
        </p:txBody>
      </p:sp>
      <p:sp>
        <p:nvSpPr>
          <p:cNvPr id="15" name="ats-control-layer">
            <a:extLst xmlns:a="http://schemas.openxmlformats.org/drawingml/2006/main">
              <a:ext uri="{FF2B5EF4-FFF2-40B4-BE49-F238E27FC236}">
                <a16:creationId xmlns:a16="http://schemas.microsoft.com/office/drawing/2014/main" id="{33851DE5-4239-40CB-B189-7476E7806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133600"/>
            <a:ext cx="34290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control-eyebrow">
            <a:extLst xmlns:a="http://schemas.openxmlformats.org/drawingml/2006/main">
              <a:ext uri="{FF2B5EF4-FFF2-40B4-BE49-F238E27FC236}">
                <a16:creationId xmlns:a16="http://schemas.microsoft.com/office/drawing/2014/main" id="{E06300B0-2A02-45E7-860A-32EE8A6F6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381250"/>
            <a:ext cx="2705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91D5CF"/>
                </a:solidFill>
              </a:defRPr>
            </a:pPr>
            <a:r>
              <a:rPr sz="1125" b="1">
                <a:solidFill>
                  <a:srgbClr val="91D5CF"/>
                </a:solidFill>
              </a:rPr>
              <a:t>ATS OWNED</a:t>
            </a:r>
          </a:p>
        </p:txBody>
      </p:sp>
      <p:sp>
        <p:nvSpPr>
          <p:cNvPr id="17" name="control-title">
            <a:extLst xmlns:a="http://schemas.openxmlformats.org/drawingml/2006/main">
              <a:ext uri="{FF2B5EF4-FFF2-40B4-BE49-F238E27FC236}">
                <a16:creationId xmlns:a16="http://schemas.microsoft.com/office/drawing/2014/main" id="{4D6B0DA6-E0F1-402B-8AF4-DB107D778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857500"/>
            <a:ext cx="2667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主键 · 权限 · 规则</a:t>
            </a:r>
          </a:p>
          <a:p xmlns:a="http://schemas.openxmlformats.org/drawingml/2006/main">
            <a:pPr algn="ctr">
              <a:defRPr sz="2325" b="1">
                <a:solidFill>
                  <a:srgbClr val="FFFFFF"/>
                </a:solidFill>
              </a:defRPr>
            </a:pPr>
            <a:r>
              <a:rPr sz="2325" b="1">
                <a:solidFill>
                  <a:srgbClr val="FFFFFF"/>
                </a:solidFill>
              </a:rPr>
              <a:t>审计 · 导出 · 迁移</a:t>
            </a:r>
          </a:p>
        </p:txBody>
      </p:sp>
      <p:sp>
        <p:nvSpPr>
          <p:cNvPr id="18" name="control-note">
            <a:extLst xmlns:a="http://schemas.openxmlformats.org/drawingml/2006/main">
              <a:ext uri="{FF2B5EF4-FFF2-40B4-BE49-F238E27FC236}">
                <a16:creationId xmlns:a16="http://schemas.microsoft.com/office/drawing/2014/main" id="{8970E29B-B357-4588-AD95-0216450F5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267200"/>
            <a:ext cx="2743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C8D7DC"/>
                </a:solidFill>
              </a:defRPr>
            </a:pPr>
            <a:r>
              <a:rPr sz="1425" b="0">
                <a:solidFill>
                  <a:srgbClr val="C8D7DC"/>
                </a:solidFill>
              </a:rPr>
              <a:t>账号、密钥和最终验收由ATS掌握</a:t>
            </a:r>
          </a:p>
        </p:txBody>
      </p:sp>
      <p:sp>
        <p:nvSpPr>
          <p:cNvPr id="19" name="ai-workbench">
            <a:extLst xmlns:a="http://schemas.openxmlformats.org/drawingml/2006/main">
              <a:ext uri="{FF2B5EF4-FFF2-40B4-BE49-F238E27FC236}">
                <a16:creationId xmlns:a16="http://schemas.microsoft.com/office/drawing/2014/main" id="{9765BD76-68D8-4274-BE3C-76079F16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514600"/>
            <a:ext cx="247650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DDEDEA"/>
          </a:solidFill>
          <a:ln xmlns:a="http://schemas.openxmlformats.org/drawingml/2006/main" w="9525">
            <a:solidFill>
              <a:srgbClr val="0A7A75"/>
            </a:solidFill>
            <a:prstDash val="solid"/>
          </a:ln>
        </p:spPr>
      </p:sp>
      <p:sp>
        <p:nvSpPr>
          <p:cNvPr id="20" name="ai-title">
            <a:extLst xmlns:a="http://schemas.openxmlformats.org/drawingml/2006/main">
              <a:ext uri="{FF2B5EF4-FFF2-40B4-BE49-F238E27FC236}">
                <a16:creationId xmlns:a16="http://schemas.microsoft.com/office/drawing/2014/main" id="{9A0F572A-A632-46A4-B30D-C97C6E6B2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819400"/>
            <a:ext cx="1943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0A7A75"/>
                </a:solidFill>
              </a:defRPr>
            </a:pPr>
            <a:r>
              <a:rPr sz="2100" b="1">
                <a:solidFill>
                  <a:srgbClr val="0A7A75"/>
                </a:solidFill>
              </a:rPr>
              <a:t>受控AI工作台</a:t>
            </a:r>
          </a:p>
        </p:txBody>
      </p:sp>
      <p:sp>
        <p:nvSpPr>
          <p:cNvPr id="21" name="ai-body">
            <a:extLst xmlns:a="http://schemas.openxmlformats.org/drawingml/2006/main">
              <a:ext uri="{FF2B5EF4-FFF2-40B4-BE49-F238E27FC236}">
                <a16:creationId xmlns:a16="http://schemas.microsoft.com/office/drawing/2014/main" id="{4F0A5B56-E857-474D-87EB-C9F6A753A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352800"/>
            <a:ext cx="1866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0">
                <a:solidFill>
                  <a:srgbClr val="12232D"/>
                </a:solidFill>
              </a:defRPr>
            </a:pPr>
            <a:r>
              <a:rPr sz="1575" b="0">
                <a:solidFill>
                  <a:srgbClr val="12232D"/>
                </a:solidFill>
              </a:rPr>
              <a:t>ChatGPT／Codex</a:t>
            </a:r>
          </a:p>
          <a:p xmlns:a="http://schemas.openxmlformats.org/drawingml/2006/main">
            <a:pPr algn="ctr">
              <a:defRPr sz="1575" b="0">
                <a:solidFill>
                  <a:srgbClr val="12232D"/>
                </a:solidFill>
              </a:defRPr>
            </a:pPr>
            <a:r>
              <a:rPr sz="1575" b="0">
                <a:solidFill>
                  <a:srgbClr val="12232D"/>
                </a:solidFill>
              </a:rPr>
              <a:t>最小必要数据</a:t>
            </a:r>
          </a:p>
        </p:txBody>
      </p:sp>
      <p:cxnSp>
        <p:nvCxnSpPr>
          <p:cNvPr id="51" name=""/>
          <p:cNvCxnSpPr>
            <a:stCxn xmlns:a="http://schemas.openxmlformats.org/drawingml/2006/main" id="7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2857500" y="1943100"/>
            <a:ext cx="1428750" cy="16192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0A7A75"/>
            </a:solidFill>
            <a:prstDash val="solid"/>
            <a:tailEnd type="arrow" w="sm" len="sm"/>
          </a:ln>
        </p:spPr>
      </p:cxnSp>
      <p:cxnSp>
        <p:nvCxnSpPr>
          <p:cNvPr id="52" name=""/>
          <p:cNvCxnSpPr>
            <a:stCxn xmlns:a="http://schemas.openxmlformats.org/drawingml/2006/main" id="9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2857500" y="2857500"/>
            <a:ext cx="1428750" cy="7048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0A7A75"/>
            </a:solidFill>
            <a:prstDash val="solid"/>
            <a:tailEnd type="arrow" w="sm" len="sm"/>
          </a:ln>
        </p:spPr>
      </p:cxnSp>
      <p:cxnSp>
        <p:nvCxnSpPr>
          <p:cNvPr id="53" name=""/>
          <p:cNvCxnSpPr>
            <a:stCxn xmlns:a="http://schemas.openxmlformats.org/drawingml/2006/main" id="11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 flipV="1">
            <a:off x="2857500" y="3562350"/>
            <a:ext cx="1428750" cy="2095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0A7A75"/>
            </a:solidFill>
            <a:prstDash val="solid"/>
            <a:tailEnd type="arrow" w="sm" len="sm"/>
          </a:ln>
        </p:spPr>
      </p:cxnSp>
      <p:cxnSp>
        <p:nvCxnSpPr>
          <p:cNvPr id="54" name=""/>
          <p:cNvCxnSpPr>
            <a:stCxn xmlns:a="http://schemas.openxmlformats.org/drawingml/2006/main" id="13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 flipV="1">
            <a:off x="2857500" y="3562350"/>
            <a:ext cx="1428750" cy="11239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0A7A75"/>
            </a:solidFill>
            <a:prstDash val="solid"/>
            <a:tailEnd type="arrow" w="sm" len="sm"/>
          </a:ln>
        </p:spPr>
      </p:cxnSp>
      <p:cxnSp>
        <p:nvCxnSpPr>
          <p:cNvPr id="55" name=""/>
          <p:cNvCxnSpPr>
            <a:stCxn xmlns:a="http://schemas.openxmlformats.org/drawingml/2006/main" id="15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 flipV="1">
            <a:off x="7715250" y="3362325"/>
            <a:ext cx="1352550" cy="200025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0A7A75"/>
            </a:solidFill>
            <a:prstDash val="dash"/>
            <a:tailEnd type="arrow" w="med" len="med"/>
          </a:ln>
        </p:spPr>
      </p:cxnSp>
      <p:sp>
        <p:nvSpPr>
          <p:cNvPr id="27" name="outsourcable">
            <a:extLst xmlns:a="http://schemas.openxmlformats.org/drawingml/2006/main">
              <a:ext uri="{FF2B5EF4-FFF2-40B4-BE49-F238E27FC236}">
                <a16:creationId xmlns:a16="http://schemas.microsoft.com/office/drawing/2014/main" id="{41D4EFBB-B45D-4FE1-A4E8-5AA6B05EB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521970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F725A"/>
                </a:solidFill>
              </a:defRPr>
            </a:pPr>
            <a:r>
              <a:rPr sz="1350" b="1">
                <a:solidFill>
                  <a:srgbClr val="2F725A"/>
                </a:solidFill>
              </a:rPr>
              <a:t>可外部实施：接口、配置、迁移、培训</a:t>
            </a:r>
          </a:p>
        </p:txBody>
      </p:sp>
      <p:sp>
        <p:nvSpPr>
          <p:cNvPr id="28" name="data-rule-banner">
            <a:extLst xmlns:a="http://schemas.openxmlformats.org/drawingml/2006/main">
              <a:ext uri="{FF2B5EF4-FFF2-40B4-BE49-F238E27FC236}">
                <a16:creationId xmlns:a16="http://schemas.microsoft.com/office/drawing/2014/main" id="{C9B16B7C-F7C6-4637-8197-9DFB079BE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09728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data-rule">
            <a:extLst xmlns:a="http://schemas.openxmlformats.org/drawingml/2006/main">
              <a:ext uri="{FF2B5EF4-FFF2-40B4-BE49-F238E27FC236}">
                <a16:creationId xmlns:a16="http://schemas.microsoft.com/office/drawing/2014/main" id="{53A1F405-8F1B-431D-BB67-EF0E89EFA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67400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“连起来”不等于“集中交出去”</a:t>
            </a:r>
          </a:p>
        </p:txBody>
      </p:sp>
    </p:spTree>
    <p:extLst>
      <p:ext uri="{BB962C8B-B14F-4D97-AF65-F5344CB8AC3E}">
        <p14:creationId xmlns:p14="http://schemas.microsoft.com/office/powerpoint/2010/main" val="11786608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section-4">
            <a:extLst xmlns:a="http://schemas.openxmlformats.org/drawingml/2006/main">
              <a:ext uri="{FF2B5EF4-FFF2-40B4-BE49-F238E27FC236}">
                <a16:creationId xmlns:a16="http://schemas.microsoft.com/office/drawing/2014/main" id="{AC715256-85CE-4F4F-9DDF-1D59C8F96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A7A75"/>
                </a:solidFill>
              </a:defRPr>
            </a:pPr>
            <a:r>
              <a:rPr sz="1050" b="1">
                <a:solidFill>
                  <a:srgbClr val="0A7A75"/>
                </a:solidFill>
              </a:rPr>
              <a:t>03 · AI USE POLICY</a:t>
            </a:r>
          </a:p>
        </p:txBody>
      </p:sp>
      <p:sp>
        <p:nvSpPr>
          <p:cNvPr id="2" name="title-4">
            <a:extLst xmlns:a="http://schemas.openxmlformats.org/drawingml/2006/main">
              <a:ext uri="{FF2B5EF4-FFF2-40B4-BE49-F238E27FC236}">
                <a16:creationId xmlns:a16="http://schemas.microsoft.com/office/drawing/2014/main" id="{C70CF3ED-F546-40F6-BFD1-BBD30428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2232D"/>
                </a:solidFill>
              </a:defRPr>
            </a:pPr>
            <a:r>
              <a:rPr sz="3450" b="1">
                <a:solidFill>
                  <a:srgbClr val="12232D"/>
                </a:solidFill>
              </a:rPr>
              <a:t>AI是受控工作台，不是权威系统</a:t>
            </a:r>
          </a:p>
        </p:txBody>
      </p:sp>
      <p:sp>
        <p:nvSpPr>
          <p:cNvPr id="3" name="rule-64-136">
            <a:extLst xmlns:a="http://schemas.openxmlformats.org/drawingml/2006/main">
              <a:ext uri="{FF2B5EF4-FFF2-40B4-BE49-F238E27FC236}">
                <a16:creationId xmlns:a16="http://schemas.microsoft.com/office/drawing/2014/main" id="{3983D64C-2DB9-4E5E-AAC0-8352D119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ule-64-686">
            <a:extLst xmlns:a="http://schemas.openxmlformats.org/drawingml/2006/main">
              <a:ext uri="{FF2B5EF4-FFF2-40B4-BE49-F238E27FC236}">
                <a16:creationId xmlns:a16="http://schemas.microsoft.com/office/drawing/2014/main" id="{D4212C15-DC3F-45CC-B27E-18C34FE3D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4">
            <a:extLst xmlns:a="http://schemas.openxmlformats.org/drawingml/2006/main">
              <a:ext uri="{FF2B5EF4-FFF2-40B4-BE49-F238E27FC236}">
                <a16:creationId xmlns:a16="http://schemas.microsoft.com/office/drawing/2014/main" id="{65DF1653-2E4E-4159-8CC5-EC278099D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ATS · MANAGEMENT DECISION BRIEF</a:t>
            </a:r>
          </a:p>
        </p:txBody>
      </p:sp>
      <p:sp>
        <p:nvSpPr>
          <p:cNvPr id="6" name="page-4">
            <a:extLst xmlns:a="http://schemas.openxmlformats.org/drawingml/2006/main">
              <a:ext uri="{FF2B5EF4-FFF2-40B4-BE49-F238E27FC236}">
                <a16:creationId xmlns:a16="http://schemas.microsoft.com/office/drawing/2014/main" id="{6A9D5883-7071-4DD8-9B64-98E27E589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9130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04</a:t>
            </a:r>
          </a:p>
        </p:txBody>
      </p:sp>
      <p:sp>
        <p:nvSpPr>
          <p:cNvPr id="7" name="policy-禁止">
            <a:extLst xmlns:a="http://schemas.openxmlformats.org/drawingml/2006/main">
              <a:ext uri="{FF2B5EF4-FFF2-40B4-BE49-F238E27FC236}">
                <a16:creationId xmlns:a16="http://schemas.microsoft.com/office/drawing/2014/main" id="{FBCF00F6-1FB1-4AFC-80D5-CFB4E22ED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09728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policy-禁止-tag">
            <a:extLst xmlns:a="http://schemas.openxmlformats.org/drawingml/2006/main">
              <a:ext uri="{FF2B5EF4-FFF2-40B4-BE49-F238E27FC236}">
                <a16:creationId xmlns:a16="http://schemas.microsoft.com/office/drawing/2014/main" id="{CA7CCBC4-4DD8-46E7-8E2B-9267DA22A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42875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447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policy-禁止-label">
            <a:extLst xmlns:a="http://schemas.openxmlformats.org/drawingml/2006/main">
              <a:ext uri="{FF2B5EF4-FFF2-40B4-BE49-F238E27FC236}">
                <a16:creationId xmlns:a16="http://schemas.microsoft.com/office/drawing/2014/main" id="{87801108-5D5B-45E8-9537-61CD57CB8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38350"/>
            <a:ext cx="1085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禁止</a:t>
            </a:r>
          </a:p>
        </p:txBody>
      </p:sp>
      <p:sp>
        <p:nvSpPr>
          <p:cNvPr id="10" name="policy-禁止-title">
            <a:extLst xmlns:a="http://schemas.openxmlformats.org/drawingml/2006/main">
              <a:ext uri="{FF2B5EF4-FFF2-40B4-BE49-F238E27FC236}">
                <a16:creationId xmlns:a16="http://schemas.microsoft.com/office/drawing/2014/main" id="{E1A9443E-72C2-47C1-AC69-453E2201E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86690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2232D"/>
                </a:solidFill>
              </a:defRPr>
            </a:pPr>
            <a:r>
              <a:rPr sz="1950" b="1">
                <a:solidFill>
                  <a:srgbClr val="12232D"/>
                </a:solidFill>
              </a:rPr>
              <a:t>个人账号＋原始敏感数据</a:t>
            </a:r>
          </a:p>
        </p:txBody>
      </p:sp>
      <p:sp>
        <p:nvSpPr>
          <p:cNvPr id="11" name="policy-禁止-body">
            <a:extLst xmlns:a="http://schemas.openxmlformats.org/drawingml/2006/main">
              <a:ext uri="{FF2B5EF4-FFF2-40B4-BE49-F238E27FC236}">
                <a16:creationId xmlns:a16="http://schemas.microsoft.com/office/drawing/2014/main" id="{87A9C41C-2AED-44D5-9500-8BFFA1D27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266950"/>
            <a:ext cx="8477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E6C72"/>
                </a:solidFill>
              </a:defRPr>
            </a:pPr>
            <a:r>
              <a:rPr sz="1425" b="0">
                <a:solidFill>
                  <a:srgbClr val="5E6C72"/>
                </a:solidFill>
              </a:rPr>
              <a:t>不上传客户名单、真实费率、合同、银行资料、密码或完整财务数据。</a:t>
            </a:r>
          </a:p>
        </p:txBody>
      </p:sp>
      <p:sp>
        <p:nvSpPr>
          <p:cNvPr id="12" name="policy-有条件">
            <a:extLst xmlns:a="http://schemas.openxmlformats.org/drawingml/2006/main">
              <a:ext uri="{FF2B5EF4-FFF2-40B4-BE49-F238E27FC236}">
                <a16:creationId xmlns:a16="http://schemas.microsoft.com/office/drawing/2014/main" id="{BCF379FA-9485-41BF-A479-D9E02E9FA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90850"/>
            <a:ext cx="109728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E5D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policy-有条件-tag">
            <a:extLst xmlns:a="http://schemas.openxmlformats.org/drawingml/2006/main">
              <a:ext uri="{FF2B5EF4-FFF2-40B4-BE49-F238E27FC236}">
                <a16:creationId xmlns:a16="http://schemas.microsoft.com/office/drawing/2014/main" id="{79784B56-150E-49BE-B26E-0946C8801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90850"/>
            <a:ext cx="142875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6F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policy-有条件-label">
            <a:extLst xmlns:a="http://schemas.openxmlformats.org/drawingml/2006/main">
              <a:ext uri="{FF2B5EF4-FFF2-40B4-BE49-F238E27FC236}">
                <a16:creationId xmlns:a16="http://schemas.microsoft.com/office/drawing/2014/main" id="{4AE07811-ECB3-48BA-888D-648C8A040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33750"/>
            <a:ext cx="1085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有条件</a:t>
            </a:r>
          </a:p>
        </p:txBody>
      </p:sp>
      <p:sp>
        <p:nvSpPr>
          <p:cNvPr id="15" name="policy-有条件-title">
            <a:extLst xmlns:a="http://schemas.openxmlformats.org/drawingml/2006/main">
              <a:ext uri="{FF2B5EF4-FFF2-40B4-BE49-F238E27FC236}">
                <a16:creationId xmlns:a16="http://schemas.microsoft.com/office/drawing/2014/main" id="{6D5B0550-351F-44EF-8445-27303DF16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16230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2232D"/>
                </a:solidFill>
              </a:defRPr>
            </a:pPr>
            <a:r>
              <a:rPr sz="1950" b="1">
                <a:solidFill>
                  <a:srgbClr val="12232D"/>
                </a:solidFill>
              </a:rPr>
              <a:t>Business／Enterprise工作区</a:t>
            </a:r>
          </a:p>
        </p:txBody>
      </p:sp>
      <p:sp>
        <p:nvSpPr>
          <p:cNvPr id="16" name="policy-有条件-body">
            <a:extLst xmlns:a="http://schemas.openxmlformats.org/drawingml/2006/main">
              <a:ext uri="{FF2B5EF4-FFF2-40B4-BE49-F238E27FC236}">
                <a16:creationId xmlns:a16="http://schemas.microsoft.com/office/drawing/2014/main" id="{08756928-D745-49BE-BD8C-EE93E390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562350"/>
            <a:ext cx="8477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E6C72"/>
                </a:solidFill>
              </a:defRPr>
            </a:pPr>
            <a:r>
              <a:rPr sz="1425" b="0">
                <a:solidFill>
                  <a:srgbClr val="5E6C72"/>
                </a:solidFill>
              </a:rPr>
              <a:t>用于文档、分析和员工辅助；管理员配置身份、功能、共享和留存策略。</a:t>
            </a:r>
          </a:p>
        </p:txBody>
      </p:sp>
      <p:sp>
        <p:nvSpPr>
          <p:cNvPr id="17" name="policy-生产优先">
            <a:extLst xmlns:a="http://schemas.openxmlformats.org/drawingml/2006/main">
              <a:ext uri="{FF2B5EF4-FFF2-40B4-BE49-F238E27FC236}">
                <a16:creationId xmlns:a16="http://schemas.microsoft.com/office/drawing/2014/main" id="{8EBB1C85-8669-49A8-BD01-A4E922180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109728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A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policy-生产优先-tag">
            <a:extLst xmlns:a="http://schemas.openxmlformats.org/drawingml/2006/main">
              <a:ext uri="{FF2B5EF4-FFF2-40B4-BE49-F238E27FC236}">
                <a16:creationId xmlns:a16="http://schemas.microsoft.com/office/drawing/2014/main" id="{59D98844-E5D2-4939-BC22-7C7A2BB19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142875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2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policy-生产优先-label">
            <a:extLst xmlns:a="http://schemas.openxmlformats.org/drawingml/2006/main">
              <a:ext uri="{FF2B5EF4-FFF2-40B4-BE49-F238E27FC236}">
                <a16:creationId xmlns:a16="http://schemas.microsoft.com/office/drawing/2014/main" id="{42E61F1A-29A5-43A5-8FDF-C4BAFB644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29150"/>
            <a:ext cx="1085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生产优先</a:t>
            </a:r>
          </a:p>
        </p:txBody>
      </p:sp>
      <p:sp>
        <p:nvSpPr>
          <p:cNvPr id="20" name="policy-生产优先-title">
            <a:extLst xmlns:a="http://schemas.openxmlformats.org/drawingml/2006/main">
              <a:ext uri="{FF2B5EF4-FFF2-40B4-BE49-F238E27FC236}">
                <a16:creationId xmlns:a16="http://schemas.microsoft.com/office/drawing/2014/main" id="{EC894DF6-978C-42FB-81C7-B5D6CE2D6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45770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2232D"/>
                </a:solidFill>
              </a:defRPr>
            </a:pPr>
            <a:r>
              <a:rPr sz="1950" b="1">
                <a:solidFill>
                  <a:srgbClr val="12232D"/>
                </a:solidFill>
              </a:rPr>
              <a:t>ATS网关＋API＋最小必要字段</a:t>
            </a:r>
          </a:p>
        </p:txBody>
      </p:sp>
      <p:sp>
        <p:nvSpPr>
          <p:cNvPr id="21" name="policy-生产优先-body">
            <a:extLst xmlns:a="http://schemas.openxmlformats.org/drawingml/2006/main">
              <a:ext uri="{FF2B5EF4-FFF2-40B4-BE49-F238E27FC236}">
                <a16:creationId xmlns:a16="http://schemas.microsoft.com/office/drawing/2014/main" id="{B561F820-DEBA-45D7-AFD0-2B769317A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857750"/>
            <a:ext cx="8477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E6C72"/>
                </a:solidFill>
              </a:defRPr>
            </a:pPr>
            <a:r>
              <a:rPr sz="1425" b="0">
                <a:solidFill>
                  <a:srgbClr val="5E6C72"/>
                </a:solidFill>
              </a:rPr>
              <a:t>先脱敏、再授权、全程留痕；敏感原文继续保留在ATS控制的权威系统。</a:t>
            </a:r>
          </a:p>
        </p:txBody>
      </p:sp>
      <p:sp>
        <p:nvSpPr>
          <p:cNvPr id="22" name="privacy-rule">
            <a:extLst xmlns:a="http://schemas.openxmlformats.org/drawingml/2006/main">
              <a:ext uri="{FF2B5EF4-FFF2-40B4-BE49-F238E27FC236}">
                <a16:creationId xmlns:a16="http://schemas.microsoft.com/office/drawing/2014/main" id="{C77BC608-0C2E-4DAD-B7C9-0BE5C226B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0B2A3B"/>
                </a:solidFill>
              </a:defRPr>
            </a:pPr>
            <a:r>
              <a:rPr sz="1800" b="1">
                <a:solidFill>
                  <a:srgbClr val="0B2A3B"/>
                </a:solidFill>
              </a:rPr>
              <a:t>默认不训练 ≠ 不处理、不留存或零风险</a:t>
            </a:r>
          </a:p>
        </p:txBody>
      </p:sp>
      <p:sp>
        <p:nvSpPr>
          <p:cNvPr id="23" name="privacy-source">
            <a:extLst xmlns:a="http://schemas.openxmlformats.org/drawingml/2006/main">
              <a:ext uri="{FF2B5EF4-FFF2-40B4-BE49-F238E27FC236}">
                <a16:creationId xmlns:a16="http://schemas.microsoft.com/office/drawing/2014/main" id="{ACA4640C-F1ED-45A9-820F-1190FAEA2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769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5E6C72"/>
                </a:solidFill>
              </a:defRPr>
            </a:pPr>
            <a:r>
              <a:rPr sz="1050" b="0">
                <a:solidFill>
                  <a:srgbClr val="5E6C72"/>
                </a:solidFill>
              </a:rPr>
              <a:t>政策以正式合同、工作区配置和数据分类规则为准。</a:t>
            </a:r>
          </a:p>
        </p:txBody>
      </p:sp>
    </p:spTree>
    <p:extLst>
      <p:ext uri="{BB962C8B-B14F-4D97-AF65-F5344CB8AC3E}">
        <p14:creationId xmlns:p14="http://schemas.microsoft.com/office/powerpoint/2010/main" val="12813230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section-5">
            <a:extLst xmlns:a="http://schemas.openxmlformats.org/drawingml/2006/main">
              <a:ext uri="{FF2B5EF4-FFF2-40B4-BE49-F238E27FC236}">
                <a16:creationId xmlns:a16="http://schemas.microsoft.com/office/drawing/2014/main" id="{63F87C71-1B47-422B-8AA8-A5B5904A0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A7A75"/>
                </a:solidFill>
              </a:defRPr>
            </a:pPr>
            <a:r>
              <a:rPr sz="1050" b="1">
                <a:solidFill>
                  <a:srgbClr val="0A7A75"/>
                </a:solidFill>
              </a:rPr>
              <a:t>04 · OWNERSHIP ARCHITECTURE</a:t>
            </a:r>
          </a:p>
        </p:txBody>
      </p:sp>
      <p:sp>
        <p:nvSpPr>
          <p:cNvPr id="2" name="title-5">
            <a:extLst xmlns:a="http://schemas.openxmlformats.org/drawingml/2006/main">
              <a:ext uri="{FF2B5EF4-FFF2-40B4-BE49-F238E27FC236}">
                <a16:creationId xmlns:a16="http://schemas.microsoft.com/office/drawing/2014/main" id="{884B8773-773B-4524-B4C4-B30596992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2232D"/>
                </a:solidFill>
              </a:defRPr>
            </a:pPr>
            <a:r>
              <a:rPr sz="3450" b="1">
                <a:solidFill>
                  <a:srgbClr val="12232D"/>
                </a:solidFill>
              </a:rPr>
              <a:t>采购能力，但把记忆、控制和验收留在ATS</a:t>
            </a:r>
          </a:p>
        </p:txBody>
      </p:sp>
      <p:sp>
        <p:nvSpPr>
          <p:cNvPr id="3" name="rule-64-136">
            <a:extLst xmlns:a="http://schemas.openxmlformats.org/drawingml/2006/main">
              <a:ext uri="{FF2B5EF4-FFF2-40B4-BE49-F238E27FC236}">
                <a16:creationId xmlns:a16="http://schemas.microsoft.com/office/drawing/2014/main" id="{B8F84174-492F-4A6D-A0C1-BB9C702BE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ule-64-686">
            <a:extLst xmlns:a="http://schemas.openxmlformats.org/drawingml/2006/main">
              <a:ext uri="{FF2B5EF4-FFF2-40B4-BE49-F238E27FC236}">
                <a16:creationId xmlns:a16="http://schemas.microsoft.com/office/drawing/2014/main" id="{89D3CB1D-C579-4747-B1EF-7503848E4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5">
            <a:extLst xmlns:a="http://schemas.openxmlformats.org/drawingml/2006/main">
              <a:ext uri="{FF2B5EF4-FFF2-40B4-BE49-F238E27FC236}">
                <a16:creationId xmlns:a16="http://schemas.microsoft.com/office/drawing/2014/main" id="{3AAF9ECD-53F7-4C78-9459-3D7C81FB6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ATS · MANAGEMENT DECISION BRIEF</a:t>
            </a:r>
          </a:p>
        </p:txBody>
      </p:sp>
      <p:sp>
        <p:nvSpPr>
          <p:cNvPr id="6" name="page-5">
            <a:extLst xmlns:a="http://schemas.openxmlformats.org/drawingml/2006/main">
              <a:ext uri="{FF2B5EF4-FFF2-40B4-BE49-F238E27FC236}">
                <a16:creationId xmlns:a16="http://schemas.microsoft.com/office/drawing/2014/main" id="{BA287B19-111B-459F-834D-C11C032F0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9130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05</a:t>
            </a:r>
          </a:p>
        </p:txBody>
      </p:sp>
      <p:sp>
        <p:nvSpPr>
          <p:cNvPr id="7" name="layer-04">
            <a:extLst xmlns:a="http://schemas.openxmlformats.org/drawingml/2006/main">
              <a:ext uri="{FF2B5EF4-FFF2-40B4-BE49-F238E27FC236}">
                <a16:creationId xmlns:a16="http://schemas.microsoft.com/office/drawing/2014/main" id="{7844F9A9-24A5-4BA0-9483-AB0860E5F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657350"/>
            <a:ext cx="99060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layer-04-num">
            <a:extLst xmlns:a="http://schemas.openxmlformats.org/drawingml/2006/main">
              <a:ext uri="{FF2B5EF4-FFF2-40B4-BE49-F238E27FC236}">
                <a16:creationId xmlns:a16="http://schemas.microsoft.com/office/drawing/2014/main" id="{352948A7-AE45-4C1D-9CC7-A6C249F07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885950"/>
            <a:ext cx="68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8ED5CF"/>
                </a:solidFill>
              </a:defRPr>
            </a:pPr>
            <a:r>
              <a:rPr sz="2250" b="1">
                <a:solidFill>
                  <a:srgbClr val="8ED5CF"/>
                </a:solidFill>
              </a:rPr>
              <a:t>04</a:t>
            </a:r>
          </a:p>
        </p:txBody>
      </p:sp>
      <p:sp>
        <p:nvSpPr>
          <p:cNvPr id="9" name="layer-04-name">
            <a:extLst xmlns:a="http://schemas.openxmlformats.org/drawingml/2006/main">
              <a:ext uri="{FF2B5EF4-FFF2-40B4-BE49-F238E27FC236}">
                <a16:creationId xmlns:a16="http://schemas.microsoft.com/office/drawing/2014/main" id="{CE60FE7D-D5A7-476D-AD39-6934B9DC6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1838325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决策与监督</a:t>
            </a:r>
          </a:p>
        </p:txBody>
      </p:sp>
      <p:sp>
        <p:nvSpPr>
          <p:cNvPr id="10" name="layer-04-body">
            <a:extLst xmlns:a="http://schemas.openxmlformats.org/drawingml/2006/main">
              <a:ext uri="{FF2B5EF4-FFF2-40B4-BE49-F238E27FC236}">
                <a16:creationId xmlns:a16="http://schemas.microsoft.com/office/drawing/2014/main" id="{BE5271CA-D428-48D5-B684-DC4F9A5C5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885950"/>
            <a:ext cx="3905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CFDCE0"/>
                </a:solidFill>
              </a:defRPr>
            </a:pPr>
            <a:r>
              <a:rPr sz="1350" b="0">
                <a:solidFill>
                  <a:srgbClr val="CFDCE0"/>
                </a:solidFill>
              </a:rPr>
              <a:t>目标、预算、权限、例外和Go／No-Go</a:t>
            </a:r>
          </a:p>
        </p:txBody>
      </p:sp>
      <p:sp>
        <p:nvSpPr>
          <p:cNvPr id="11" name="layer-04-owner">
            <a:extLst xmlns:a="http://schemas.openxmlformats.org/drawingml/2006/main">
              <a:ext uri="{FF2B5EF4-FFF2-40B4-BE49-F238E27FC236}">
                <a16:creationId xmlns:a16="http://schemas.microsoft.com/office/drawing/2014/main" id="{4B0CF1AD-0FE9-4D2D-AE36-EE580476C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19335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8ED5CF"/>
                </a:solidFill>
              </a:defRPr>
            </a:pPr>
            <a:r>
              <a:rPr sz="1425" b="1">
                <a:solidFill>
                  <a:srgbClr val="8ED5CF"/>
                </a:solidFill>
              </a:rPr>
              <a:t>ATS负责</a:t>
            </a:r>
          </a:p>
        </p:txBody>
      </p:sp>
      <p:sp>
        <p:nvSpPr>
          <p:cNvPr id="12" name="layer-03">
            <a:extLst xmlns:a="http://schemas.openxmlformats.org/drawingml/2006/main">
              <a:ext uri="{FF2B5EF4-FFF2-40B4-BE49-F238E27FC236}">
                <a16:creationId xmlns:a16="http://schemas.microsoft.com/office/drawing/2014/main" id="{4E90D3F6-4C10-43F3-994D-E0C37EAC0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667000"/>
            <a:ext cx="99060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D5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layer-03-num">
            <a:extLst xmlns:a="http://schemas.openxmlformats.org/drawingml/2006/main">
              <a:ext uri="{FF2B5EF4-FFF2-40B4-BE49-F238E27FC236}">
                <a16:creationId xmlns:a16="http://schemas.microsoft.com/office/drawing/2014/main" id="{6CE1187C-7851-4A9E-A3CB-900D5A956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895600"/>
            <a:ext cx="68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8ED5CF"/>
                </a:solidFill>
              </a:defRPr>
            </a:pPr>
            <a:r>
              <a:rPr sz="2250" b="1">
                <a:solidFill>
                  <a:srgbClr val="8ED5CF"/>
                </a:solidFill>
              </a:rPr>
              <a:t>03</a:t>
            </a:r>
          </a:p>
        </p:txBody>
      </p:sp>
      <p:sp>
        <p:nvSpPr>
          <p:cNvPr id="14" name="layer-03-name">
            <a:extLst xmlns:a="http://schemas.openxmlformats.org/drawingml/2006/main">
              <a:ext uri="{FF2B5EF4-FFF2-40B4-BE49-F238E27FC236}">
                <a16:creationId xmlns:a16="http://schemas.microsoft.com/office/drawing/2014/main" id="{A6AEB175-34F3-4162-84D6-683252824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2847975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企业记忆与控制</a:t>
            </a:r>
          </a:p>
        </p:txBody>
      </p:sp>
      <p:sp>
        <p:nvSpPr>
          <p:cNvPr id="15" name="layer-03-body">
            <a:extLst xmlns:a="http://schemas.openxmlformats.org/drawingml/2006/main">
              <a:ext uri="{FF2B5EF4-FFF2-40B4-BE49-F238E27FC236}">
                <a16:creationId xmlns:a16="http://schemas.microsoft.com/office/drawing/2014/main" id="{631A1C67-4D43-4A37-AC41-F56E18F14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895600"/>
            <a:ext cx="3905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CFDCE0"/>
                </a:solidFill>
              </a:defRPr>
            </a:pPr>
            <a:r>
              <a:rPr sz="1350" b="0">
                <a:solidFill>
                  <a:srgbClr val="CFDCE0"/>
                </a:solidFill>
              </a:rPr>
              <a:t>主键、来源、版本、审批、异常、理由、导出与迁移</a:t>
            </a:r>
          </a:p>
        </p:txBody>
      </p:sp>
      <p:sp>
        <p:nvSpPr>
          <p:cNvPr id="16" name="layer-03-owner">
            <a:extLst xmlns:a="http://schemas.openxmlformats.org/drawingml/2006/main">
              <a:ext uri="{FF2B5EF4-FFF2-40B4-BE49-F238E27FC236}">
                <a16:creationId xmlns:a16="http://schemas.microsoft.com/office/drawing/2014/main" id="{84BD7C20-6FB3-4EF5-9E83-A770910F7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94322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8ED5CF"/>
                </a:solidFill>
              </a:defRPr>
            </a:pPr>
            <a:r>
              <a:rPr sz="1425" b="1">
                <a:solidFill>
                  <a:srgbClr val="8ED5CF"/>
                </a:solidFill>
              </a:rPr>
              <a:t>ATS长期资产</a:t>
            </a:r>
          </a:p>
        </p:txBody>
      </p:sp>
      <p:sp>
        <p:nvSpPr>
          <p:cNvPr id="17" name="layer-02">
            <a:extLst xmlns:a="http://schemas.openxmlformats.org/drawingml/2006/main">
              <a:ext uri="{FF2B5EF4-FFF2-40B4-BE49-F238E27FC236}">
                <a16:creationId xmlns:a16="http://schemas.microsoft.com/office/drawing/2014/main" id="{635C76BF-5461-4EE6-9954-C66C4B471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676650"/>
            <a:ext cx="99060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7A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layer-02-num">
            <a:extLst xmlns:a="http://schemas.openxmlformats.org/drawingml/2006/main">
              <a:ext uri="{FF2B5EF4-FFF2-40B4-BE49-F238E27FC236}">
                <a16:creationId xmlns:a16="http://schemas.microsoft.com/office/drawing/2014/main" id="{5227035A-953D-4414-A78C-3150D9B0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905250"/>
            <a:ext cx="68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8ED5CF"/>
                </a:solidFill>
              </a:defRPr>
            </a:pPr>
            <a:r>
              <a:rPr sz="2250" b="1">
                <a:solidFill>
                  <a:srgbClr val="8ED5CF"/>
                </a:solidFill>
              </a:rPr>
              <a:t>02</a:t>
            </a:r>
          </a:p>
        </p:txBody>
      </p:sp>
      <p:sp>
        <p:nvSpPr>
          <p:cNvPr id="19" name="layer-02-name">
            <a:extLst xmlns:a="http://schemas.openxmlformats.org/drawingml/2006/main">
              <a:ext uri="{FF2B5EF4-FFF2-40B4-BE49-F238E27FC236}">
                <a16:creationId xmlns:a16="http://schemas.microsoft.com/office/drawing/2014/main" id="{B282EBEC-0E81-4FC1-8A83-71CB8C61E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3857625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有限创新伙伴</a:t>
            </a:r>
          </a:p>
        </p:txBody>
      </p:sp>
      <p:sp>
        <p:nvSpPr>
          <p:cNvPr id="20" name="layer-02-body">
            <a:extLst xmlns:a="http://schemas.openxmlformats.org/drawingml/2006/main">
              <a:ext uri="{FF2B5EF4-FFF2-40B4-BE49-F238E27FC236}">
                <a16:creationId xmlns:a16="http://schemas.microsoft.com/office/drawing/2014/main" id="{9FD6572D-C83F-403F-8388-CDA891B39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905250"/>
            <a:ext cx="3905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CFDCE0"/>
                </a:solidFill>
              </a:defRPr>
            </a:pPr>
            <a:r>
              <a:rPr sz="1350" b="0">
                <a:solidFill>
                  <a:srgbClr val="CFDCE0"/>
                </a:solidFill>
              </a:rPr>
              <a:t>AI、自动补问、集速报价、语音与专项工作流</a:t>
            </a:r>
          </a:p>
        </p:txBody>
      </p:sp>
      <p:sp>
        <p:nvSpPr>
          <p:cNvPr id="21" name="layer-02-owner">
            <a:extLst xmlns:a="http://schemas.openxmlformats.org/drawingml/2006/main">
              <a:ext uri="{FF2B5EF4-FFF2-40B4-BE49-F238E27FC236}">
                <a16:creationId xmlns:a16="http://schemas.microsoft.com/office/drawing/2014/main" id="{211EC71A-BA6A-45E3-B7F2-212FD807C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9528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8ED5CF"/>
                </a:solidFill>
              </a:defRPr>
            </a:pPr>
            <a:r>
              <a:rPr sz="1425" b="1">
                <a:solidFill>
                  <a:srgbClr val="8ED5CF"/>
                </a:solidFill>
              </a:rPr>
              <a:t>可多家合作</a:t>
            </a:r>
          </a:p>
        </p:txBody>
      </p:sp>
      <p:sp>
        <p:nvSpPr>
          <p:cNvPr id="22" name="layer-01">
            <a:extLst xmlns:a="http://schemas.openxmlformats.org/drawingml/2006/main">
              <a:ext uri="{FF2B5EF4-FFF2-40B4-BE49-F238E27FC236}">
                <a16:creationId xmlns:a16="http://schemas.microsoft.com/office/drawing/2014/main" id="{5C832FB2-F113-425C-993F-6693D954E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686300"/>
            <a:ext cx="99060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6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layer-01-num">
            <a:extLst xmlns:a="http://schemas.openxmlformats.org/drawingml/2006/main">
              <a:ext uri="{FF2B5EF4-FFF2-40B4-BE49-F238E27FC236}">
                <a16:creationId xmlns:a16="http://schemas.microsoft.com/office/drawing/2014/main" id="{25952F1B-FC4A-4544-8C2E-DB00217B6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914900"/>
            <a:ext cx="68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A7A75"/>
                </a:solidFill>
              </a:defRPr>
            </a:pPr>
            <a:r>
              <a:rPr sz="2250" b="1">
                <a:solidFill>
                  <a:srgbClr val="0A7A75"/>
                </a:solidFill>
              </a:rPr>
              <a:t>01</a:t>
            </a:r>
          </a:p>
        </p:txBody>
      </p:sp>
      <p:sp>
        <p:nvSpPr>
          <p:cNvPr id="24" name="layer-01-name">
            <a:extLst xmlns:a="http://schemas.openxmlformats.org/drawingml/2006/main">
              <a:ext uri="{FF2B5EF4-FFF2-40B4-BE49-F238E27FC236}">
                <a16:creationId xmlns:a16="http://schemas.microsoft.com/office/drawing/2014/main" id="{40CD750C-897F-4713-A92E-E7CCD6F42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4867275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2232D"/>
                </a:solidFill>
              </a:defRPr>
            </a:pPr>
            <a:r>
              <a:rPr sz="2100" b="1">
                <a:solidFill>
                  <a:srgbClr val="12232D"/>
                </a:solidFill>
              </a:rPr>
              <a:t>成熟生产系统</a:t>
            </a:r>
          </a:p>
        </p:txBody>
      </p:sp>
      <p:sp>
        <p:nvSpPr>
          <p:cNvPr id="25" name="layer-01-body">
            <a:extLst xmlns:a="http://schemas.openxmlformats.org/drawingml/2006/main">
              <a:ext uri="{FF2B5EF4-FFF2-40B4-BE49-F238E27FC236}">
                <a16:creationId xmlns:a16="http://schemas.microsoft.com/office/drawing/2014/main" id="{C7F76DA7-D5D6-4FF9-9CC3-35CB2F2B7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914900"/>
            <a:ext cx="3905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TMS、WMS、财务、CRM与专业实施</a:t>
            </a:r>
          </a:p>
        </p:txBody>
      </p:sp>
      <p:sp>
        <p:nvSpPr>
          <p:cNvPr id="26" name="layer-01-owner">
            <a:extLst xmlns:a="http://schemas.openxmlformats.org/drawingml/2006/main">
              <a:ext uri="{FF2B5EF4-FFF2-40B4-BE49-F238E27FC236}">
                <a16:creationId xmlns:a16="http://schemas.microsoft.com/office/drawing/2014/main" id="{96006993-1971-4B2A-B6BE-D3DC0C7F1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96252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0A7A75"/>
                </a:solidFill>
              </a:defRPr>
            </a:pPr>
            <a:r>
              <a:rPr sz="1425" b="1">
                <a:solidFill>
                  <a:srgbClr val="0A7A75"/>
                </a:solidFill>
              </a:rPr>
              <a:t>可采购替换</a:t>
            </a:r>
          </a:p>
        </p:txBody>
      </p:sp>
      <p:sp>
        <p:nvSpPr>
          <p:cNvPr id="27" name="ownership-contract">
            <a:extLst xmlns:a="http://schemas.openxmlformats.org/drawingml/2006/main">
              <a:ext uri="{FF2B5EF4-FFF2-40B4-BE49-F238E27FC236}">
                <a16:creationId xmlns:a16="http://schemas.microsoft.com/office/drawing/2014/main" id="{967B5DCA-12D6-4A2B-8B54-958844CAC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810250"/>
            <a:ext cx="990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0A7A75"/>
                </a:solidFill>
              </a:defRPr>
            </a:pPr>
            <a:r>
              <a:rPr sz="1575" b="1">
                <a:solidFill>
                  <a:srgbClr val="0A7A75"/>
                </a:solidFill>
              </a:rPr>
              <a:t>合同最低要求：可导出 · 可审计 · 可迁移 · 可删除 · 可交接 · 可停止</a:t>
            </a:r>
          </a:p>
        </p:txBody>
      </p:sp>
    </p:spTree>
    <p:extLst>
      <p:ext uri="{BB962C8B-B14F-4D97-AF65-F5344CB8AC3E}">
        <p14:creationId xmlns:p14="http://schemas.microsoft.com/office/powerpoint/2010/main" val="16000979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section-6">
            <a:extLst xmlns:a="http://schemas.openxmlformats.org/drawingml/2006/main">
              <a:ext uri="{FF2B5EF4-FFF2-40B4-BE49-F238E27FC236}">
                <a16:creationId xmlns:a16="http://schemas.microsoft.com/office/drawing/2014/main" id="{45E8F3F6-6ECF-437A-8EBD-218B67EFE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A7A75"/>
                </a:solidFill>
              </a:defRPr>
            </a:pPr>
            <a:r>
              <a:rPr sz="1050" b="1">
                <a:solidFill>
                  <a:srgbClr val="0A7A75"/>
                </a:solidFill>
              </a:rPr>
              <a:t>05 · CURRENT SYSTEM EVIDENCE</a:t>
            </a:r>
          </a:p>
        </p:txBody>
      </p:sp>
      <p:sp>
        <p:nvSpPr>
          <p:cNvPr id="2" name="title-6">
            <a:extLst xmlns:a="http://schemas.openxmlformats.org/drawingml/2006/main">
              <a:ext uri="{FF2B5EF4-FFF2-40B4-BE49-F238E27FC236}">
                <a16:creationId xmlns:a16="http://schemas.microsoft.com/office/drawing/2014/main" id="{2804E56F-C022-46B1-AE1A-75D0D258C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2232D"/>
                </a:solidFill>
              </a:defRPr>
            </a:pPr>
            <a:r>
              <a:rPr sz="3450" b="1">
                <a:solidFill>
                  <a:srgbClr val="12232D"/>
                </a:solidFill>
              </a:rPr>
              <a:t>先分清在用、演示、意向和讨论</a:t>
            </a:r>
          </a:p>
        </p:txBody>
      </p:sp>
      <p:sp>
        <p:nvSpPr>
          <p:cNvPr id="3" name="rule-64-136">
            <a:extLst xmlns:a="http://schemas.openxmlformats.org/drawingml/2006/main">
              <a:ext uri="{FF2B5EF4-FFF2-40B4-BE49-F238E27FC236}">
                <a16:creationId xmlns:a16="http://schemas.microsoft.com/office/drawing/2014/main" id="{972EFAF1-774B-4713-977C-FA3846D05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ule-64-686">
            <a:extLst xmlns:a="http://schemas.openxmlformats.org/drawingml/2006/main">
              <a:ext uri="{FF2B5EF4-FFF2-40B4-BE49-F238E27FC236}">
                <a16:creationId xmlns:a16="http://schemas.microsoft.com/office/drawing/2014/main" id="{65C4B97A-2016-469D-8217-E775FD848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6">
            <a:extLst xmlns:a="http://schemas.openxmlformats.org/drawingml/2006/main">
              <a:ext uri="{FF2B5EF4-FFF2-40B4-BE49-F238E27FC236}">
                <a16:creationId xmlns:a16="http://schemas.microsoft.com/office/drawing/2014/main" id="{48C92DF4-CC7F-4553-9E15-87FC0D4A6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ATS · MANAGEMENT DECISION BRIEF</a:t>
            </a:r>
          </a:p>
        </p:txBody>
      </p:sp>
      <p:sp>
        <p:nvSpPr>
          <p:cNvPr id="6" name="page-6">
            <a:extLst xmlns:a="http://schemas.openxmlformats.org/drawingml/2006/main">
              <a:ext uri="{FF2B5EF4-FFF2-40B4-BE49-F238E27FC236}">
                <a16:creationId xmlns:a16="http://schemas.microsoft.com/office/drawing/2014/main" id="{9733E29E-F40D-47A9-B855-2E1DB526D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9130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06</a:t>
            </a:r>
          </a:p>
        </p:txBody>
      </p:sp>
      <p:sp>
        <p:nvSpPr>
          <p:cNvPr id="7" name="system-Email／Google Sheets">
            <a:extLst xmlns:a="http://schemas.openxmlformats.org/drawingml/2006/main">
              <a:ext uri="{FF2B5EF4-FFF2-40B4-BE49-F238E27FC236}">
                <a16:creationId xmlns:a16="http://schemas.microsoft.com/office/drawing/2014/main" id="{ABD95BCE-9ECB-454F-8D51-1D82C4599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109728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A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system-Email／Google Sheets-status">
            <a:extLst xmlns:a="http://schemas.openxmlformats.org/drawingml/2006/main">
              <a:ext uri="{FF2B5EF4-FFF2-40B4-BE49-F238E27FC236}">
                <a16:creationId xmlns:a16="http://schemas.microsoft.com/office/drawing/2014/main" id="{0C8EBF87-5D62-4AD6-974C-C1251EC25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690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F725A"/>
                </a:solidFill>
              </a:defRPr>
            </a:pPr>
            <a:r>
              <a:rPr sz="1350" b="1">
                <a:solidFill>
                  <a:srgbClr val="2F725A"/>
                </a:solidFill>
              </a:rPr>
              <a:t>已确认在用</a:t>
            </a:r>
          </a:p>
        </p:txBody>
      </p:sp>
      <p:sp>
        <p:nvSpPr>
          <p:cNvPr id="9" name="system-Email／Google Sheets-name">
            <a:extLst xmlns:a="http://schemas.openxmlformats.org/drawingml/2006/main">
              <a:ext uri="{FF2B5EF4-FFF2-40B4-BE49-F238E27FC236}">
                <a16:creationId xmlns:a16="http://schemas.microsoft.com/office/drawing/2014/main" id="{D0DAEC87-B54C-4CED-AF4B-C28A19FF5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180975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32D"/>
                </a:solidFill>
              </a:defRPr>
            </a:pPr>
            <a:r>
              <a:rPr sz="1800" b="1">
                <a:solidFill>
                  <a:srgbClr val="12232D"/>
                </a:solidFill>
              </a:rPr>
              <a:t>Email／Google Sheets</a:t>
            </a:r>
          </a:p>
        </p:txBody>
      </p:sp>
      <p:sp>
        <p:nvSpPr>
          <p:cNvPr id="10" name="system-Email／Google Sheets-body">
            <a:extLst xmlns:a="http://schemas.openxmlformats.org/drawingml/2006/main">
              <a:ext uri="{FF2B5EF4-FFF2-40B4-BE49-F238E27FC236}">
                <a16:creationId xmlns:a16="http://schemas.microsoft.com/office/drawing/2014/main" id="{B19DEF8C-EE77-4322-A2D2-36FCFA4A6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809750"/>
            <a:ext cx="527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询价、回价、成本整理与财务协同。</a:t>
            </a:r>
          </a:p>
        </p:txBody>
      </p:sp>
      <p:sp>
        <p:nvSpPr>
          <p:cNvPr id="11" name="system-Monday">
            <a:extLst xmlns:a="http://schemas.openxmlformats.org/drawingml/2006/main">
              <a:ext uri="{FF2B5EF4-FFF2-40B4-BE49-F238E27FC236}">
                <a16:creationId xmlns:a16="http://schemas.microsoft.com/office/drawing/2014/main" id="{44DE52DA-3243-45BB-A1F0-9A1B10866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109728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A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system-Monday-status">
            <a:extLst xmlns:a="http://schemas.openxmlformats.org/drawingml/2006/main">
              <a:ext uri="{FF2B5EF4-FFF2-40B4-BE49-F238E27FC236}">
                <a16:creationId xmlns:a16="http://schemas.microsoft.com/office/drawing/2014/main" id="{F8436844-074A-42A5-AC3F-C8608FB37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F725A"/>
                </a:solidFill>
              </a:defRPr>
            </a:pPr>
            <a:r>
              <a:rPr sz="1350" b="1">
                <a:solidFill>
                  <a:srgbClr val="2F725A"/>
                </a:solidFill>
              </a:rPr>
              <a:t>已确认在用</a:t>
            </a:r>
          </a:p>
        </p:txBody>
      </p:sp>
      <p:sp>
        <p:nvSpPr>
          <p:cNvPr id="13" name="system-Monday-name">
            <a:extLst xmlns:a="http://schemas.openxmlformats.org/drawingml/2006/main">
              <a:ext uri="{FF2B5EF4-FFF2-40B4-BE49-F238E27FC236}">
                <a16:creationId xmlns:a16="http://schemas.microsoft.com/office/drawing/2014/main" id="{B288CF70-D5BE-4609-9036-650D26078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72415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32D"/>
                </a:solidFill>
              </a:defRPr>
            </a:pPr>
            <a:r>
              <a:rPr sz="1800" b="1">
                <a:solidFill>
                  <a:srgbClr val="12232D"/>
                </a:solidFill>
              </a:rPr>
              <a:t>Monday</a:t>
            </a:r>
          </a:p>
        </p:txBody>
      </p:sp>
      <p:sp>
        <p:nvSpPr>
          <p:cNvPr id="14" name="system-Monday-body">
            <a:extLst xmlns:a="http://schemas.openxmlformats.org/drawingml/2006/main">
              <a:ext uri="{FF2B5EF4-FFF2-40B4-BE49-F238E27FC236}">
                <a16:creationId xmlns:a16="http://schemas.microsoft.com/office/drawing/2014/main" id="{22C24736-958A-4D2C-81C7-728430177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724150"/>
            <a:ext cx="527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员工把邮件内容录入并生成Inquiry ID。</a:t>
            </a:r>
          </a:p>
        </p:txBody>
      </p:sp>
      <p:sp>
        <p:nvSpPr>
          <p:cNvPr id="15" name="system-Gmail→Monday局部原型">
            <a:extLst xmlns:a="http://schemas.openxmlformats.org/drawingml/2006/main">
              <a:ext uri="{FF2B5EF4-FFF2-40B4-BE49-F238E27FC236}">
                <a16:creationId xmlns:a16="http://schemas.microsoft.com/office/drawing/2014/main" id="{B83F43E1-D3CF-4FD6-A69D-8E95AC5C5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48050"/>
            <a:ext cx="109728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E5D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system-Gmail→Monday局部原型-status">
            <a:extLst xmlns:a="http://schemas.openxmlformats.org/drawingml/2006/main">
              <a:ext uri="{FF2B5EF4-FFF2-40B4-BE49-F238E27FC236}">
                <a16:creationId xmlns:a16="http://schemas.microsoft.com/office/drawing/2014/main" id="{7E55A9E0-A8BC-4B8A-A3C8-9C25EC472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9570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B96F24"/>
                </a:solidFill>
              </a:defRPr>
            </a:pPr>
            <a:r>
              <a:rPr sz="1350" b="1">
                <a:solidFill>
                  <a:srgbClr val="B96F24"/>
                </a:solidFill>
              </a:rPr>
              <a:t>只确认过演示</a:t>
            </a:r>
          </a:p>
        </p:txBody>
      </p:sp>
      <p:sp>
        <p:nvSpPr>
          <p:cNvPr id="17" name="system-Gmail→Monday局部原型-name">
            <a:extLst xmlns:a="http://schemas.openxmlformats.org/drawingml/2006/main">
              <a:ext uri="{FF2B5EF4-FFF2-40B4-BE49-F238E27FC236}">
                <a16:creationId xmlns:a16="http://schemas.microsoft.com/office/drawing/2014/main" id="{2C795699-BBB8-4D2F-BC16-9CFBC9852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63855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32D"/>
                </a:solidFill>
              </a:defRPr>
            </a:pPr>
            <a:r>
              <a:rPr sz="1800" b="1">
                <a:solidFill>
                  <a:srgbClr val="12232D"/>
                </a:solidFill>
              </a:rPr>
              <a:t>Gmail→Monday局部原型</a:t>
            </a:r>
          </a:p>
        </p:txBody>
      </p:sp>
      <p:sp>
        <p:nvSpPr>
          <p:cNvPr id="18" name="system-Gmail→Monday局部原型-body">
            <a:extLst xmlns:a="http://schemas.openxmlformats.org/drawingml/2006/main">
              <a:ext uri="{FF2B5EF4-FFF2-40B4-BE49-F238E27FC236}">
                <a16:creationId xmlns:a16="http://schemas.microsoft.com/office/drawing/2014/main" id="{8EEDE55A-769A-4F06-BD02-8C600D480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638550"/>
            <a:ext cx="527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3月29日见过演示；未证明持续生产、准确率或运维。</a:t>
            </a:r>
          </a:p>
        </p:txBody>
      </p:sp>
      <p:sp>
        <p:nvSpPr>
          <p:cNvPr id="19" name="system-Rose Rocket／TMS.ai">
            <a:extLst xmlns:a="http://schemas.openxmlformats.org/drawingml/2006/main">
              <a:ext uri="{FF2B5EF4-FFF2-40B4-BE49-F238E27FC236}">
                <a16:creationId xmlns:a16="http://schemas.microsoft.com/office/drawing/2014/main" id="{E84CEA35-4BF7-4443-9EDE-F4B433F8E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109728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E5D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system-Rose Rocket／TMS.ai-status">
            <a:extLst xmlns:a="http://schemas.openxmlformats.org/drawingml/2006/main">
              <a:ext uri="{FF2B5EF4-FFF2-40B4-BE49-F238E27FC236}">
                <a16:creationId xmlns:a16="http://schemas.microsoft.com/office/drawing/2014/main" id="{19150DEA-0AB7-42BC-BAFA-56E2C8CE2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1010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B96F24"/>
                </a:solidFill>
              </a:defRPr>
            </a:pPr>
            <a:r>
              <a:rPr sz="1350" b="1">
                <a:solidFill>
                  <a:srgbClr val="B96F24"/>
                </a:solidFill>
              </a:rPr>
              <a:t>历史签约意向</a:t>
            </a:r>
          </a:p>
        </p:txBody>
      </p:sp>
      <p:sp>
        <p:nvSpPr>
          <p:cNvPr id="21" name="system-Rose Rocket／TMS.ai-name">
            <a:extLst xmlns:a="http://schemas.openxmlformats.org/drawingml/2006/main">
              <a:ext uri="{FF2B5EF4-FFF2-40B4-BE49-F238E27FC236}">
                <a16:creationId xmlns:a16="http://schemas.microsoft.com/office/drawing/2014/main" id="{3143CBD9-F08F-4D2E-A4F3-9CA7B87DB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455295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32D"/>
                </a:solidFill>
              </a:defRPr>
            </a:pPr>
            <a:r>
              <a:rPr sz="1800" b="1">
                <a:solidFill>
                  <a:srgbClr val="12232D"/>
                </a:solidFill>
              </a:rPr>
              <a:t>Rose Rocket／TMS.ai</a:t>
            </a:r>
          </a:p>
        </p:txBody>
      </p:sp>
      <p:sp>
        <p:nvSpPr>
          <p:cNvPr id="22" name="system-Rose Rocket／TMS.ai-body">
            <a:extLst xmlns:a="http://schemas.openxmlformats.org/drawingml/2006/main">
              <a:ext uri="{FF2B5EF4-FFF2-40B4-BE49-F238E27FC236}">
                <a16:creationId xmlns:a16="http://schemas.microsoft.com/office/drawing/2014/main" id="{EFF1B1A4-249F-4CF9-A0CC-25537C582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552950"/>
            <a:ext cx="527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仅有2月27日“正在签合同”的员工口述；当前状态待ATS书面确认。</a:t>
            </a:r>
          </a:p>
        </p:txBody>
      </p:sp>
      <p:sp>
        <p:nvSpPr>
          <p:cNvPr id="23" name="system-CloneOps">
            <a:extLst xmlns:a="http://schemas.openxmlformats.org/drawingml/2006/main">
              <a:ext uri="{FF2B5EF4-FFF2-40B4-BE49-F238E27FC236}">
                <a16:creationId xmlns:a16="http://schemas.microsoft.com/office/drawing/2014/main" id="{45EF6568-7380-4093-A664-9FE8FDECF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76850"/>
            <a:ext cx="109728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system-CloneOps-status">
            <a:extLst xmlns:a="http://schemas.openxmlformats.org/drawingml/2006/main">
              <a:ext uri="{FF2B5EF4-FFF2-40B4-BE49-F238E27FC236}">
                <a16:creationId xmlns:a16="http://schemas.microsoft.com/office/drawing/2014/main" id="{0863A803-E6FB-4985-BD67-85785A414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2450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A4473D"/>
                </a:solidFill>
              </a:defRPr>
            </a:pPr>
            <a:r>
              <a:rPr sz="1350" b="1">
                <a:solidFill>
                  <a:srgbClr val="A4473D"/>
                </a:solidFill>
              </a:rPr>
              <a:t>只确认过讨论</a:t>
            </a:r>
          </a:p>
        </p:txBody>
      </p:sp>
      <p:sp>
        <p:nvSpPr>
          <p:cNvPr id="25" name="system-CloneOps-name">
            <a:extLst xmlns:a="http://schemas.openxmlformats.org/drawingml/2006/main">
              <a:ext uri="{FF2B5EF4-FFF2-40B4-BE49-F238E27FC236}">
                <a16:creationId xmlns:a16="http://schemas.microsoft.com/office/drawing/2014/main" id="{18FFE7C2-760D-4F71-B835-F472E241D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46735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32D"/>
                </a:solidFill>
              </a:defRPr>
            </a:pPr>
            <a:r>
              <a:rPr sz="1800" b="1">
                <a:solidFill>
                  <a:srgbClr val="12232D"/>
                </a:solidFill>
              </a:rPr>
              <a:t>CloneOps</a:t>
            </a:r>
          </a:p>
        </p:txBody>
      </p:sp>
      <p:sp>
        <p:nvSpPr>
          <p:cNvPr id="26" name="system-CloneOps-body">
            <a:extLst xmlns:a="http://schemas.openxmlformats.org/drawingml/2006/main">
              <a:ext uri="{FF2B5EF4-FFF2-40B4-BE49-F238E27FC236}">
                <a16:creationId xmlns:a16="http://schemas.microsoft.com/office/drawing/2014/main" id="{5B2757BB-7564-4C34-9611-787043E1B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467350"/>
            <a:ext cx="5276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当时明确尚未完整体验；未见采购或部署证据。</a:t>
            </a:r>
          </a:p>
        </p:txBody>
      </p:sp>
      <p:sp>
        <p:nvSpPr>
          <p:cNvPr id="27" name="systems-rule">
            <a:extLst xmlns:a="http://schemas.openxmlformats.org/drawingml/2006/main">
              <a:ext uri="{FF2B5EF4-FFF2-40B4-BE49-F238E27FC236}">
                <a16:creationId xmlns:a16="http://schemas.microsoft.com/office/drawing/2014/main" id="{1A31C186-6F47-494E-9CAA-3C1739D06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53150"/>
            <a:ext cx="10972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B2A3B"/>
                </a:solidFill>
              </a:defRPr>
            </a:pPr>
            <a:r>
              <a:rPr sz="1500" b="1">
                <a:solidFill>
                  <a:srgbClr val="0B2A3B"/>
                </a:solidFill>
              </a:rPr>
              <a:t>没有合同或生产记录，不得写成“ATS已采用”。</a:t>
            </a:r>
          </a:p>
        </p:txBody>
      </p:sp>
    </p:spTree>
    <p:extLst>
      <p:ext uri="{BB962C8B-B14F-4D97-AF65-F5344CB8AC3E}">
        <p14:creationId xmlns:p14="http://schemas.microsoft.com/office/powerpoint/2010/main" val="916257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section-7">
            <a:extLst xmlns:a="http://schemas.openxmlformats.org/drawingml/2006/main">
              <a:ext uri="{FF2B5EF4-FFF2-40B4-BE49-F238E27FC236}">
                <a16:creationId xmlns:a16="http://schemas.microsoft.com/office/drawing/2014/main" id="{AE6D03AA-16CE-4A0B-BC91-D00D17FA2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A7A75"/>
                </a:solidFill>
              </a:defRPr>
            </a:pPr>
            <a:r>
              <a:rPr sz="1050" b="1">
                <a:solidFill>
                  <a:srgbClr val="0A7A75"/>
                </a:solidFill>
              </a:rPr>
              <a:t>06 · FIRST OPERATING LOOP</a:t>
            </a:r>
          </a:p>
        </p:txBody>
      </p:sp>
      <p:sp>
        <p:nvSpPr>
          <p:cNvPr id="2" name="title-7">
            <a:extLst xmlns:a="http://schemas.openxmlformats.org/drawingml/2006/main">
              <a:ext uri="{FF2B5EF4-FFF2-40B4-BE49-F238E27FC236}">
                <a16:creationId xmlns:a16="http://schemas.microsoft.com/office/drawing/2014/main" id="{824D8E7C-2D0B-41E8-96A9-3FA0AFEC8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2232D"/>
                </a:solidFill>
              </a:defRPr>
            </a:pPr>
            <a:r>
              <a:rPr sz="3450" b="1">
                <a:solidFill>
                  <a:srgbClr val="12232D"/>
                </a:solidFill>
              </a:rPr>
              <a:t>先用10票真实业务证明闭环，再扩大范围</a:t>
            </a:r>
          </a:p>
        </p:txBody>
      </p:sp>
      <p:sp>
        <p:nvSpPr>
          <p:cNvPr id="3" name="rule-64-136">
            <a:extLst xmlns:a="http://schemas.openxmlformats.org/drawingml/2006/main">
              <a:ext uri="{FF2B5EF4-FFF2-40B4-BE49-F238E27FC236}">
                <a16:creationId xmlns:a16="http://schemas.microsoft.com/office/drawing/2014/main" id="{6A8A7D13-0943-472E-8250-33EEE688F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ule-64-686">
            <a:extLst xmlns:a="http://schemas.openxmlformats.org/drawingml/2006/main">
              <a:ext uri="{FF2B5EF4-FFF2-40B4-BE49-F238E27FC236}">
                <a16:creationId xmlns:a16="http://schemas.microsoft.com/office/drawing/2014/main" id="{8AB9B628-F029-4A5A-8BDB-AD2937FE1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7">
            <a:extLst xmlns:a="http://schemas.openxmlformats.org/drawingml/2006/main">
              <a:ext uri="{FF2B5EF4-FFF2-40B4-BE49-F238E27FC236}">
                <a16:creationId xmlns:a16="http://schemas.microsoft.com/office/drawing/2014/main" id="{B5C3FEE0-46B3-4E9C-93F1-D23DC7CDC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ATS · MANAGEMENT DECISION BRIEF</a:t>
            </a:r>
          </a:p>
        </p:txBody>
      </p:sp>
      <p:sp>
        <p:nvSpPr>
          <p:cNvPr id="6" name="page-7">
            <a:extLst xmlns:a="http://schemas.openxmlformats.org/drawingml/2006/main">
              <a:ext uri="{FF2B5EF4-FFF2-40B4-BE49-F238E27FC236}">
                <a16:creationId xmlns:a16="http://schemas.microsoft.com/office/drawing/2014/main" id="{17280223-1B42-4352-9D6C-53DDA5AB4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9130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07</a:t>
            </a:r>
          </a:p>
        </p:txBody>
      </p:sp>
      <p:sp>
        <p:nvSpPr>
          <p:cNvPr id="7" name="loop-0">
            <a:extLst xmlns:a="http://schemas.openxmlformats.org/drawingml/2006/main">
              <a:ext uri="{FF2B5EF4-FFF2-40B4-BE49-F238E27FC236}">
                <a16:creationId xmlns:a16="http://schemas.microsoft.com/office/drawing/2014/main" id="{EA93D48A-2810-42BA-AA93-526CD4CB0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1828800" cy="1466850"/>
          </a:xfrm>
          <a:prstGeom xmlns:a="http://schemas.openxmlformats.org/drawingml/2006/main" prst="roundRect">
            <a:avLst>
              <a:gd name="adj" fmla="val 5195"/>
            </a:avLst>
          </a:prstGeom>
          <a:solidFill xmlns:a="http://schemas.openxmlformats.org/drawingml/2006/main">
            <a:srgbClr val="DDEDEA"/>
          </a:solidFill>
          <a:ln xmlns:a="http://schemas.openxmlformats.org/drawingml/2006/main" w="9525">
            <a:solidFill>
              <a:srgbClr val="0A7A75"/>
            </a:solidFill>
            <a:prstDash val="solid"/>
          </a:ln>
        </p:spPr>
      </p:sp>
      <p:sp>
        <p:nvSpPr>
          <p:cNvPr id="8" name="loop-0-num">
            <a:extLst xmlns:a="http://schemas.openxmlformats.org/drawingml/2006/main">
              <a:ext uri="{FF2B5EF4-FFF2-40B4-BE49-F238E27FC236}">
                <a16:creationId xmlns:a16="http://schemas.microsoft.com/office/drawing/2014/main" id="{5FEEF8C3-966E-4368-93DB-26510F210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526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A7A75"/>
                </a:solidFill>
              </a:defRPr>
            </a:pPr>
            <a:r>
              <a:rPr sz="1125" b="1">
                <a:solidFill>
                  <a:srgbClr val="0A7A75"/>
                </a:solidFill>
              </a:rPr>
              <a:t>01</a:t>
            </a:r>
          </a:p>
        </p:txBody>
      </p:sp>
      <p:sp>
        <p:nvSpPr>
          <p:cNvPr id="9" name="loop-0-title">
            <a:extLst xmlns:a="http://schemas.openxmlformats.org/drawingml/2006/main">
              <a:ext uri="{FF2B5EF4-FFF2-40B4-BE49-F238E27FC236}">
                <a16:creationId xmlns:a16="http://schemas.microsoft.com/office/drawing/2014/main" id="{357AB331-5A47-4C24-9FCF-8BE53E1CF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1485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12232D"/>
                </a:solidFill>
              </a:defRPr>
            </a:pPr>
            <a:r>
              <a:rPr sz="2175" b="1">
                <a:solidFill>
                  <a:srgbClr val="12232D"/>
                </a:solidFill>
              </a:rPr>
              <a:t>询价</a:t>
            </a:r>
          </a:p>
        </p:txBody>
      </p:sp>
      <p:sp>
        <p:nvSpPr>
          <p:cNvPr id="10" name="loop-0-body">
            <a:extLst xmlns:a="http://schemas.openxmlformats.org/drawingml/2006/main">
              <a:ext uri="{FF2B5EF4-FFF2-40B4-BE49-F238E27FC236}">
                <a16:creationId xmlns:a16="http://schemas.microsoft.com/office/drawing/2014/main" id="{5E49AC39-18BD-4D5A-A5D9-ACECF5FF1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09900"/>
            <a:ext cx="1485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E6C72"/>
                </a:solidFill>
              </a:defRPr>
            </a:pPr>
            <a:r>
              <a:rPr sz="1275" b="0">
                <a:solidFill>
                  <a:srgbClr val="5E6C72"/>
                </a:solidFill>
              </a:rPr>
              <a:t>缺项自动补问</a:t>
            </a:r>
          </a:p>
        </p:txBody>
      </p:sp>
      <p:sp>
        <p:nvSpPr>
          <p:cNvPr id="11" name="loop-1">
            <a:extLst xmlns:a="http://schemas.openxmlformats.org/drawingml/2006/main">
              <a:ext uri="{FF2B5EF4-FFF2-40B4-BE49-F238E27FC236}">
                <a16:creationId xmlns:a16="http://schemas.microsoft.com/office/drawing/2014/main" id="{3321A518-EACF-4E3F-A887-E11B3C3D9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828800" cy="1466850"/>
          </a:xfrm>
          <a:prstGeom xmlns:a="http://schemas.openxmlformats.org/drawingml/2006/main" prst="roundRect">
            <a:avLst>
              <a:gd name="adj" fmla="val 5195"/>
            </a:avLst>
          </a:prstGeom>
          <a:solidFill xmlns:a="http://schemas.openxmlformats.org/drawingml/2006/main">
            <a:srgbClr val="FBFAF7"/>
          </a:solidFill>
          <a:ln xmlns:a="http://schemas.openxmlformats.org/drawingml/2006/main" w="9525">
            <a:solidFill>
              <a:srgbClr val="D3D0C8"/>
            </a:solidFill>
            <a:prstDash val="solid"/>
          </a:ln>
        </p:spPr>
      </p:sp>
      <p:sp>
        <p:nvSpPr>
          <p:cNvPr id="12" name="loop-1-num">
            <a:extLst xmlns:a="http://schemas.openxmlformats.org/drawingml/2006/main">
              <a:ext uri="{FF2B5EF4-FFF2-40B4-BE49-F238E27FC236}">
                <a16:creationId xmlns:a16="http://schemas.microsoft.com/office/drawing/2014/main" id="{76167395-D37C-42D9-BFDE-BE8818A78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21526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A7A75"/>
                </a:solidFill>
              </a:defRPr>
            </a:pPr>
            <a:r>
              <a:rPr sz="1125" b="1">
                <a:solidFill>
                  <a:srgbClr val="0A7A75"/>
                </a:solidFill>
              </a:rPr>
              <a:t>02</a:t>
            </a:r>
          </a:p>
        </p:txBody>
      </p:sp>
      <p:sp>
        <p:nvSpPr>
          <p:cNvPr id="13" name="loop-1-title">
            <a:extLst xmlns:a="http://schemas.openxmlformats.org/drawingml/2006/main">
              <a:ext uri="{FF2B5EF4-FFF2-40B4-BE49-F238E27FC236}">
                <a16:creationId xmlns:a16="http://schemas.microsoft.com/office/drawing/2014/main" id="{BEFEEAAE-4974-41C9-91A8-4059D59AE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2533650"/>
            <a:ext cx="1485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12232D"/>
                </a:solidFill>
              </a:defRPr>
            </a:pPr>
            <a:r>
              <a:rPr sz="2175" b="1">
                <a:solidFill>
                  <a:srgbClr val="12232D"/>
                </a:solidFill>
              </a:rPr>
              <a:t>报价</a:t>
            </a:r>
          </a:p>
        </p:txBody>
      </p:sp>
      <p:sp>
        <p:nvSpPr>
          <p:cNvPr id="14" name="loop-1-body">
            <a:extLst xmlns:a="http://schemas.openxmlformats.org/drawingml/2006/main">
              <a:ext uri="{FF2B5EF4-FFF2-40B4-BE49-F238E27FC236}">
                <a16:creationId xmlns:a16="http://schemas.microsoft.com/office/drawing/2014/main" id="{DC3D570D-EA1D-410F-97AE-73EFA6A4F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009900"/>
            <a:ext cx="1485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E6C72"/>
                </a:solidFill>
              </a:defRPr>
            </a:pPr>
            <a:r>
              <a:rPr sz="1275" b="0">
                <a:solidFill>
                  <a:srgbClr val="5E6C72"/>
                </a:solidFill>
              </a:rPr>
              <a:t>来源、版本、毛利</a:t>
            </a:r>
          </a:p>
        </p:txBody>
      </p:sp>
      <p:sp>
        <p:nvSpPr>
          <p:cNvPr id="15" name="loop-2">
            <a:extLst xmlns:a="http://schemas.openxmlformats.org/drawingml/2006/main">
              <a:ext uri="{FF2B5EF4-FFF2-40B4-BE49-F238E27FC236}">
                <a16:creationId xmlns:a16="http://schemas.microsoft.com/office/drawing/2014/main" id="{BFD01F82-F824-4180-8F4B-7764E1690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000250"/>
            <a:ext cx="1828800" cy="1466850"/>
          </a:xfrm>
          <a:prstGeom xmlns:a="http://schemas.openxmlformats.org/drawingml/2006/main" prst="roundRect">
            <a:avLst>
              <a:gd name="adj" fmla="val 5195"/>
            </a:avLst>
          </a:prstGeom>
          <a:solidFill xmlns:a="http://schemas.openxmlformats.org/drawingml/2006/main">
            <a:srgbClr val="FBFAF7"/>
          </a:solidFill>
          <a:ln xmlns:a="http://schemas.openxmlformats.org/drawingml/2006/main" w="9525">
            <a:solidFill>
              <a:srgbClr val="D3D0C8"/>
            </a:solidFill>
            <a:prstDash val="solid"/>
          </a:ln>
        </p:spPr>
      </p:sp>
      <p:sp>
        <p:nvSpPr>
          <p:cNvPr id="16" name="loop-2-num">
            <a:extLst xmlns:a="http://schemas.openxmlformats.org/drawingml/2006/main">
              <a:ext uri="{FF2B5EF4-FFF2-40B4-BE49-F238E27FC236}">
                <a16:creationId xmlns:a16="http://schemas.microsoft.com/office/drawing/2014/main" id="{31A09D9A-5D4C-4EB0-A7FD-8A0CFCD84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1526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A7A75"/>
                </a:solidFill>
              </a:defRPr>
            </a:pPr>
            <a:r>
              <a:rPr sz="1125" b="1">
                <a:solidFill>
                  <a:srgbClr val="0A7A75"/>
                </a:solidFill>
              </a:rPr>
              <a:t>03</a:t>
            </a:r>
          </a:p>
        </p:txBody>
      </p:sp>
      <p:sp>
        <p:nvSpPr>
          <p:cNvPr id="17" name="loop-2-title">
            <a:extLst xmlns:a="http://schemas.openxmlformats.org/drawingml/2006/main">
              <a:ext uri="{FF2B5EF4-FFF2-40B4-BE49-F238E27FC236}">
                <a16:creationId xmlns:a16="http://schemas.microsoft.com/office/drawing/2014/main" id="{98E23AB5-FD9C-4BBC-8EED-5EF8FE77D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533650"/>
            <a:ext cx="1485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12232D"/>
                </a:solidFill>
              </a:defRPr>
            </a:pPr>
            <a:r>
              <a:rPr sz="2175" b="1">
                <a:solidFill>
                  <a:srgbClr val="12232D"/>
                </a:solidFill>
              </a:rPr>
              <a:t>履约</a:t>
            </a:r>
          </a:p>
        </p:txBody>
      </p:sp>
      <p:sp>
        <p:nvSpPr>
          <p:cNvPr id="18" name="loop-2-body">
            <a:extLst xmlns:a="http://schemas.openxmlformats.org/drawingml/2006/main">
              <a:ext uri="{FF2B5EF4-FFF2-40B4-BE49-F238E27FC236}">
                <a16:creationId xmlns:a16="http://schemas.microsoft.com/office/drawing/2014/main" id="{F7169742-833A-4054-902A-2C911F02F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009900"/>
            <a:ext cx="1485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E6C72"/>
                </a:solidFill>
              </a:defRPr>
            </a:pPr>
            <a:r>
              <a:rPr sz="1275" b="0">
                <a:solidFill>
                  <a:srgbClr val="5E6C72"/>
                </a:solidFill>
              </a:rPr>
              <a:t>状态与异常</a:t>
            </a:r>
          </a:p>
        </p:txBody>
      </p:sp>
      <p:sp>
        <p:nvSpPr>
          <p:cNvPr id="19" name="loop-3">
            <a:extLst xmlns:a="http://schemas.openxmlformats.org/drawingml/2006/main">
              <a:ext uri="{FF2B5EF4-FFF2-40B4-BE49-F238E27FC236}">
                <a16:creationId xmlns:a16="http://schemas.microsoft.com/office/drawing/2014/main" id="{B4982555-C8B2-4AEA-84A4-897EC0940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000250"/>
            <a:ext cx="1828800" cy="1466850"/>
          </a:xfrm>
          <a:prstGeom xmlns:a="http://schemas.openxmlformats.org/drawingml/2006/main" prst="roundRect">
            <a:avLst>
              <a:gd name="adj" fmla="val 5195"/>
            </a:avLst>
          </a:prstGeom>
          <a:solidFill xmlns:a="http://schemas.openxmlformats.org/drawingml/2006/main">
            <a:srgbClr val="FBFAF7"/>
          </a:solidFill>
          <a:ln xmlns:a="http://schemas.openxmlformats.org/drawingml/2006/main" w="9525">
            <a:solidFill>
              <a:srgbClr val="D3D0C8"/>
            </a:solidFill>
            <a:prstDash val="solid"/>
          </a:ln>
        </p:spPr>
      </p:sp>
      <p:sp>
        <p:nvSpPr>
          <p:cNvPr id="20" name="loop-3-num">
            <a:extLst xmlns:a="http://schemas.openxmlformats.org/drawingml/2006/main">
              <a:ext uri="{FF2B5EF4-FFF2-40B4-BE49-F238E27FC236}">
                <a16:creationId xmlns:a16="http://schemas.microsoft.com/office/drawing/2014/main" id="{B94CD0E5-B3EB-4F2E-8D5D-31671E58A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21526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A7A75"/>
                </a:solidFill>
              </a:defRPr>
            </a:pPr>
            <a:r>
              <a:rPr sz="1125" b="1">
                <a:solidFill>
                  <a:srgbClr val="0A7A75"/>
                </a:solidFill>
              </a:rPr>
              <a:t>04</a:t>
            </a:r>
          </a:p>
        </p:txBody>
      </p:sp>
      <p:sp>
        <p:nvSpPr>
          <p:cNvPr id="21" name="loop-3-title">
            <a:extLst xmlns:a="http://schemas.openxmlformats.org/drawingml/2006/main">
              <a:ext uri="{FF2B5EF4-FFF2-40B4-BE49-F238E27FC236}">
                <a16:creationId xmlns:a16="http://schemas.microsoft.com/office/drawing/2014/main" id="{2F5EA316-A8AF-4D09-B2D9-A169337D6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2533650"/>
            <a:ext cx="1485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12232D"/>
                </a:solidFill>
              </a:defRPr>
            </a:pPr>
            <a:r>
              <a:rPr sz="2175" b="1">
                <a:solidFill>
                  <a:srgbClr val="12232D"/>
                </a:solidFill>
              </a:rPr>
              <a:t>结算</a:t>
            </a:r>
          </a:p>
        </p:txBody>
      </p:sp>
      <p:sp>
        <p:nvSpPr>
          <p:cNvPr id="22" name="loop-3-body">
            <a:extLst xmlns:a="http://schemas.openxmlformats.org/drawingml/2006/main">
              <a:ext uri="{FF2B5EF4-FFF2-40B4-BE49-F238E27FC236}">
                <a16:creationId xmlns:a16="http://schemas.microsoft.com/office/drawing/2014/main" id="{06BB0FDB-A82E-4FB5-A400-6735EDF56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009900"/>
            <a:ext cx="1485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E6C72"/>
                </a:solidFill>
              </a:defRPr>
            </a:pPr>
            <a:r>
              <a:rPr sz="1275" b="0">
                <a:solidFill>
                  <a:srgbClr val="5E6C72"/>
                </a:solidFill>
              </a:rPr>
              <a:t>收付与附加费</a:t>
            </a:r>
          </a:p>
        </p:txBody>
      </p:sp>
      <p:sp>
        <p:nvSpPr>
          <p:cNvPr id="23" name="loop-4">
            <a:extLst xmlns:a="http://schemas.openxmlformats.org/drawingml/2006/main">
              <a:ext uri="{FF2B5EF4-FFF2-40B4-BE49-F238E27FC236}">
                <a16:creationId xmlns:a16="http://schemas.microsoft.com/office/drawing/2014/main" id="{EB8241D2-A59D-4DEC-B21B-80EA36BFA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000250"/>
            <a:ext cx="1828800" cy="1466850"/>
          </a:xfrm>
          <a:prstGeom xmlns:a="http://schemas.openxmlformats.org/drawingml/2006/main" prst="roundRect">
            <a:avLst>
              <a:gd name="adj" fmla="val 5195"/>
            </a:avLst>
          </a:prstGeom>
          <a:solidFill xmlns:a="http://schemas.openxmlformats.org/drawingml/2006/main">
            <a:srgbClr val="FBFAF7"/>
          </a:solidFill>
          <a:ln xmlns:a="http://schemas.openxmlformats.org/drawingml/2006/main" w="9525">
            <a:solidFill>
              <a:srgbClr val="D3D0C8"/>
            </a:solidFill>
            <a:prstDash val="solid"/>
          </a:ln>
        </p:spPr>
      </p:sp>
      <p:sp>
        <p:nvSpPr>
          <p:cNvPr id="24" name="loop-4-num">
            <a:extLst xmlns:a="http://schemas.openxmlformats.org/drawingml/2006/main">
              <a:ext uri="{FF2B5EF4-FFF2-40B4-BE49-F238E27FC236}">
                <a16:creationId xmlns:a16="http://schemas.microsoft.com/office/drawing/2014/main" id="{A787A178-753F-4514-8726-F3774A18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1526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A7A75"/>
                </a:solidFill>
              </a:defRPr>
            </a:pPr>
            <a:r>
              <a:rPr sz="1125" b="1">
                <a:solidFill>
                  <a:srgbClr val="0A7A75"/>
                </a:solidFill>
              </a:rPr>
              <a:t>05</a:t>
            </a:r>
          </a:p>
        </p:txBody>
      </p:sp>
      <p:sp>
        <p:nvSpPr>
          <p:cNvPr id="25" name="loop-4-title">
            <a:extLst xmlns:a="http://schemas.openxmlformats.org/drawingml/2006/main">
              <a:ext uri="{FF2B5EF4-FFF2-40B4-BE49-F238E27FC236}">
                <a16:creationId xmlns:a16="http://schemas.microsoft.com/office/drawing/2014/main" id="{A6088412-EFDE-4147-9BFF-D173FFCBB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533650"/>
            <a:ext cx="1485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12232D"/>
                </a:solidFill>
              </a:defRPr>
            </a:pPr>
            <a:r>
              <a:rPr sz="2175" b="1">
                <a:solidFill>
                  <a:srgbClr val="12232D"/>
                </a:solidFill>
              </a:rPr>
              <a:t>复盘</a:t>
            </a:r>
          </a:p>
        </p:txBody>
      </p:sp>
      <p:sp>
        <p:nvSpPr>
          <p:cNvPr id="26" name="loop-4-body">
            <a:extLst xmlns:a="http://schemas.openxmlformats.org/drawingml/2006/main">
              <a:ext uri="{FF2B5EF4-FFF2-40B4-BE49-F238E27FC236}">
                <a16:creationId xmlns:a16="http://schemas.microsoft.com/office/drawing/2014/main" id="{49499648-D2A8-44B6-9040-854771966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009900"/>
            <a:ext cx="1485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5E6C72"/>
                </a:solidFill>
              </a:defRPr>
            </a:pPr>
            <a:r>
              <a:rPr sz="1275" b="0">
                <a:solidFill>
                  <a:srgbClr val="5E6C72"/>
                </a:solidFill>
              </a:rPr>
              <a:t>报价与实际复盘</a:t>
            </a:r>
          </a:p>
        </p:txBody>
      </p:sp>
      <p:cxnSp>
        <p:nvCxnSpPr>
          <p:cNvPr id="70" name=""/>
          <p:cNvCxnSpPr>
            <a:stCxn xmlns:a="http://schemas.openxmlformats.org/drawingml/2006/main" id="7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2533650" y="2733675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A7A75"/>
            </a:solidFill>
            <a:prstDash val="solid"/>
            <a:tailEnd type="arrow" w="med" len="med"/>
          </a:ln>
        </p:spPr>
      </p:cxnSp>
      <p:cxnSp>
        <p:nvCxnSpPr>
          <p:cNvPr id="71" name=""/>
          <p:cNvCxnSpPr>
            <a:stCxn xmlns:a="http://schemas.openxmlformats.org/drawingml/2006/main" id="11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4743450" y="2733675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A7A75"/>
            </a:solidFill>
            <a:prstDash val="solid"/>
            <a:tailEnd type="arrow" w="med" len="med"/>
          </a:ln>
        </p:spPr>
      </p:cxnSp>
      <p:cxnSp>
        <p:nvCxnSpPr>
          <p:cNvPr id="72" name=""/>
          <p:cNvCxnSpPr>
            <a:stCxn xmlns:a="http://schemas.openxmlformats.org/drawingml/2006/main" id="15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6953250" y="2733675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A7A75"/>
            </a:solidFill>
            <a:prstDash val="solid"/>
            <a:tailEnd type="arrow" w="med" len="med"/>
          </a:ln>
        </p:spPr>
      </p:cxnSp>
      <p:cxnSp>
        <p:nvCxnSpPr>
          <p:cNvPr id="73" name=""/>
          <p:cNvCxnSpPr>
            <a:stCxn xmlns:a="http://schemas.openxmlformats.org/drawingml/2006/main" id="19" idx="3"/>
            <a:endCxn xmlns:a="http://schemas.openxmlformats.org/drawingml/2006/main" id="23" idx="1"/>
          </p:cNvCxnSpPr>
          <p:nvPr/>
        </p:nvCxnSpPr>
        <p:spPr>
          <a:xfrm xmlns:a="http://schemas.openxmlformats.org/drawingml/2006/main">
            <a:off x="9163050" y="2733675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0A7A75"/>
            </a:solidFill>
            <a:prstDash val="solid"/>
            <a:tailEnd type="arrow" w="med" len="med"/>
          </a:ln>
        </p:spPr>
      </p:cxnSp>
      <p:sp>
        <p:nvSpPr>
          <p:cNvPr id="31" name="pilot-title">
            <a:extLst xmlns:a="http://schemas.openxmlformats.org/drawingml/2006/main">
              <a:ext uri="{FF2B5EF4-FFF2-40B4-BE49-F238E27FC236}">
                <a16:creationId xmlns:a16="http://schemas.microsoft.com/office/drawing/2014/main" id="{CE8AB19B-9F97-47E1-AB40-4EF50A8D1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0"/>
            <a:ext cx="495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B2A3B"/>
                </a:solidFill>
              </a:defRPr>
            </a:pPr>
            <a:r>
              <a:rPr sz="2100" b="1">
                <a:solidFill>
                  <a:srgbClr val="0B2A3B"/>
                </a:solidFill>
              </a:rPr>
              <a:t>首个试点只批准一个业务域</a:t>
            </a:r>
          </a:p>
        </p:txBody>
      </p:sp>
      <p:sp>
        <p:nvSpPr>
          <p:cNvPr id="32" name="pilot-1-bar">
            <a:extLst xmlns:a="http://schemas.openxmlformats.org/drawingml/2006/main">
              <a:ext uri="{FF2B5EF4-FFF2-40B4-BE49-F238E27FC236}">
                <a16:creationId xmlns:a16="http://schemas.microsoft.com/office/drawing/2014/main" id="{6C92E434-38CF-4F75-8925-36A03B3AB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72000"/>
            <a:ext cx="571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7A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pilot-1-title">
            <a:extLst xmlns:a="http://schemas.openxmlformats.org/drawingml/2006/main">
              <a:ext uri="{FF2B5EF4-FFF2-40B4-BE49-F238E27FC236}">
                <a16:creationId xmlns:a16="http://schemas.microsoft.com/office/drawing/2014/main" id="{E2CBFCCB-E06C-4C7E-82A8-650DDB472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5339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232D"/>
                </a:solidFill>
              </a:defRPr>
            </a:pPr>
            <a:r>
              <a:rPr sz="1725" b="1">
                <a:solidFill>
                  <a:srgbClr val="12232D"/>
                </a:solidFill>
              </a:rPr>
              <a:t>真实样本</a:t>
            </a:r>
          </a:p>
        </p:txBody>
      </p:sp>
      <p:sp>
        <p:nvSpPr>
          <p:cNvPr id="34" name="pilot-1-body">
            <a:extLst xmlns:a="http://schemas.openxmlformats.org/drawingml/2006/main">
              <a:ext uri="{FF2B5EF4-FFF2-40B4-BE49-F238E27FC236}">
                <a16:creationId xmlns:a16="http://schemas.microsoft.com/office/drawing/2014/main" id="{E5C827A8-4B54-40E0-8698-CCE82DE8F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196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C72"/>
                </a:solidFill>
              </a:defRPr>
            </a:pPr>
            <a:r>
              <a:rPr sz="1275" b="0">
                <a:solidFill>
                  <a:srgbClr val="5E6C72"/>
                </a:solidFill>
              </a:rPr>
              <a:t>ATS提供10票脱敏业务，覆盖正常与异常。</a:t>
            </a:r>
          </a:p>
        </p:txBody>
      </p:sp>
      <p:sp>
        <p:nvSpPr>
          <p:cNvPr id="35" name="pilot-2-bar">
            <a:extLst xmlns:a="http://schemas.openxmlformats.org/drawingml/2006/main">
              <a:ext uri="{FF2B5EF4-FFF2-40B4-BE49-F238E27FC236}">
                <a16:creationId xmlns:a16="http://schemas.microsoft.com/office/drawing/2014/main" id="{DB2FFA9A-A1BB-4A03-B83C-2319C564F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14950"/>
            <a:ext cx="571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7A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pilot-2-title">
            <a:extLst xmlns:a="http://schemas.openxmlformats.org/drawingml/2006/main">
              <a:ext uri="{FF2B5EF4-FFF2-40B4-BE49-F238E27FC236}">
                <a16:creationId xmlns:a16="http://schemas.microsoft.com/office/drawing/2014/main" id="{59466BF4-4FBF-460C-82D8-4ED3A85B8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276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232D"/>
                </a:solidFill>
              </a:defRPr>
            </a:pPr>
            <a:r>
              <a:rPr sz="1725" b="1">
                <a:solidFill>
                  <a:srgbClr val="12232D"/>
                </a:solidFill>
              </a:rPr>
              <a:t>闭环验收</a:t>
            </a:r>
          </a:p>
        </p:txBody>
      </p:sp>
      <p:sp>
        <p:nvSpPr>
          <p:cNvPr id="37" name="pilot-2-body">
            <a:extLst xmlns:a="http://schemas.openxmlformats.org/drawingml/2006/main">
              <a:ext uri="{FF2B5EF4-FFF2-40B4-BE49-F238E27FC236}">
                <a16:creationId xmlns:a16="http://schemas.microsoft.com/office/drawing/2014/main" id="{55EEFFC2-05A2-40D8-96FF-B83E50732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5626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C72"/>
                </a:solidFill>
              </a:defRPr>
            </a:pPr>
            <a:r>
              <a:rPr sz="1275" b="0">
                <a:solidFill>
                  <a:srgbClr val="5E6C72"/>
                </a:solidFill>
              </a:rPr>
              <a:t>报价、履约、费用与实际毛利能够对账。</a:t>
            </a:r>
          </a:p>
        </p:txBody>
      </p:sp>
      <p:sp>
        <p:nvSpPr>
          <p:cNvPr id="38" name="gate-1-bar">
            <a:extLst xmlns:a="http://schemas.openxmlformats.org/drawingml/2006/main">
              <a:ext uri="{FF2B5EF4-FFF2-40B4-BE49-F238E27FC236}">
                <a16:creationId xmlns:a16="http://schemas.microsoft.com/office/drawing/2014/main" id="{4B9FF097-25AA-4FBF-A566-27541426A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572000"/>
            <a:ext cx="571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6F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gate-1-title">
            <a:extLst xmlns:a="http://schemas.openxmlformats.org/drawingml/2006/main">
              <a:ext uri="{FF2B5EF4-FFF2-40B4-BE49-F238E27FC236}">
                <a16:creationId xmlns:a16="http://schemas.microsoft.com/office/drawing/2014/main" id="{389D5936-D8FC-4BF0-AE7A-EB2CCAF06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5339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232D"/>
                </a:solidFill>
              </a:defRPr>
            </a:pPr>
            <a:r>
              <a:rPr sz="1725" b="1">
                <a:solidFill>
                  <a:srgbClr val="12232D"/>
                </a:solidFill>
              </a:rPr>
              <a:t>进入条件</a:t>
            </a:r>
          </a:p>
        </p:txBody>
      </p:sp>
      <p:sp>
        <p:nvSpPr>
          <p:cNvPr id="40" name="gate-1-body">
            <a:extLst xmlns:a="http://schemas.openxmlformats.org/drawingml/2006/main">
              <a:ext uri="{FF2B5EF4-FFF2-40B4-BE49-F238E27FC236}">
                <a16:creationId xmlns:a16="http://schemas.microsoft.com/office/drawing/2014/main" id="{52DC5A8C-B8B9-4AD3-BCF8-60BF37EFF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8196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C72"/>
                </a:solidFill>
              </a:defRPr>
            </a:pPr>
            <a:r>
              <a:rPr sz="1275" b="0">
                <a:solidFill>
                  <a:srgbClr val="5E6C72"/>
                </a:solidFill>
              </a:rPr>
              <a:t>不能证明、不能导出、不能交接，不进入关键生产。</a:t>
            </a:r>
          </a:p>
        </p:txBody>
      </p:sp>
      <p:sp>
        <p:nvSpPr>
          <p:cNvPr id="41" name="gate-2-bar">
            <a:extLst xmlns:a="http://schemas.openxmlformats.org/drawingml/2006/main">
              <a:ext uri="{FF2B5EF4-FFF2-40B4-BE49-F238E27FC236}">
                <a16:creationId xmlns:a16="http://schemas.microsoft.com/office/drawing/2014/main" id="{98FE8DA8-E27B-49C6-863F-E958E0020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314950"/>
            <a:ext cx="571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6F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gate-2-title">
            <a:extLst xmlns:a="http://schemas.openxmlformats.org/drawingml/2006/main">
              <a:ext uri="{FF2B5EF4-FFF2-40B4-BE49-F238E27FC236}">
                <a16:creationId xmlns:a16="http://schemas.microsoft.com/office/drawing/2014/main" id="{A75492AC-FA60-4AB8-8822-2FE8D77B1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276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232D"/>
                </a:solidFill>
              </a:defRPr>
            </a:pPr>
            <a:r>
              <a:rPr sz="1725" b="1">
                <a:solidFill>
                  <a:srgbClr val="12232D"/>
                </a:solidFill>
              </a:rPr>
              <a:t>扩围条件</a:t>
            </a:r>
          </a:p>
        </p:txBody>
      </p:sp>
      <p:sp>
        <p:nvSpPr>
          <p:cNvPr id="43" name="gate-2-body">
            <a:extLst xmlns:a="http://schemas.openxmlformats.org/drawingml/2006/main">
              <a:ext uri="{FF2B5EF4-FFF2-40B4-BE49-F238E27FC236}">
                <a16:creationId xmlns:a16="http://schemas.microsoft.com/office/drawing/2014/main" id="{13680BBD-1E92-4270-A32A-70B6BEAF7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5626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C72"/>
                </a:solidFill>
              </a:defRPr>
            </a:pPr>
            <a:r>
              <a:rPr sz="1275" b="0">
                <a:solidFill>
                  <a:srgbClr val="5E6C72"/>
                </a:solidFill>
              </a:rPr>
              <a:t>真实用户采用、连续运行和责任签字同时通过。</a:t>
            </a:r>
          </a:p>
        </p:txBody>
      </p:sp>
    </p:spTree>
    <p:extLst>
      <p:ext uri="{BB962C8B-B14F-4D97-AF65-F5344CB8AC3E}">
        <p14:creationId xmlns:p14="http://schemas.microsoft.com/office/powerpoint/2010/main" val="15613396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section-8">
            <a:extLst xmlns:a="http://schemas.openxmlformats.org/drawingml/2006/main">
              <a:ext uri="{FF2B5EF4-FFF2-40B4-BE49-F238E27FC236}">
                <a16:creationId xmlns:a16="http://schemas.microsoft.com/office/drawing/2014/main" id="{206771D8-30DD-4478-8AD9-6565BF728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A7A75"/>
                </a:solidFill>
              </a:defRPr>
            </a:pPr>
            <a:r>
              <a:rPr sz="1050" b="1">
                <a:solidFill>
                  <a:srgbClr val="0A7A75"/>
                </a:solidFill>
              </a:rPr>
              <a:t>07 · ROI SCENARIO</a:t>
            </a:r>
          </a:p>
        </p:txBody>
      </p:sp>
      <p:sp>
        <p:nvSpPr>
          <p:cNvPr id="2" name="title-8">
            <a:extLst xmlns:a="http://schemas.openxmlformats.org/drawingml/2006/main">
              <a:ext uri="{FF2B5EF4-FFF2-40B4-BE49-F238E27FC236}">
                <a16:creationId xmlns:a16="http://schemas.microsoft.com/office/drawing/2014/main" id="{7C1E54A0-3047-43BD-B90B-D510074B5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2232D"/>
                </a:solidFill>
              </a:defRPr>
            </a:pPr>
            <a:r>
              <a:rPr sz="3450" b="1">
                <a:solidFill>
                  <a:srgbClr val="12232D"/>
                </a:solidFill>
              </a:rPr>
              <a:t>ROI用于控制假设，不用于承诺收益</a:t>
            </a:r>
          </a:p>
        </p:txBody>
      </p:sp>
      <p:sp>
        <p:nvSpPr>
          <p:cNvPr id="3" name="rule-64-136">
            <a:extLst xmlns:a="http://schemas.openxmlformats.org/drawingml/2006/main">
              <a:ext uri="{FF2B5EF4-FFF2-40B4-BE49-F238E27FC236}">
                <a16:creationId xmlns:a16="http://schemas.microsoft.com/office/drawing/2014/main" id="{BEF30309-46DB-4048-B26D-F4F0F94FD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ule-64-686">
            <a:extLst xmlns:a="http://schemas.openxmlformats.org/drawingml/2006/main">
              <a:ext uri="{FF2B5EF4-FFF2-40B4-BE49-F238E27FC236}">
                <a16:creationId xmlns:a16="http://schemas.microsoft.com/office/drawing/2014/main" id="{B21DACCE-801F-4E5C-BC7A-7726EDEE1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8">
            <a:extLst xmlns:a="http://schemas.openxmlformats.org/drawingml/2006/main">
              <a:ext uri="{FF2B5EF4-FFF2-40B4-BE49-F238E27FC236}">
                <a16:creationId xmlns:a16="http://schemas.microsoft.com/office/drawing/2014/main" id="{233F14C9-92B1-42CF-B5A1-AFC07D180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ATS · MANAGEMENT DECISION BRIEF</a:t>
            </a:r>
          </a:p>
        </p:txBody>
      </p:sp>
      <p:sp>
        <p:nvSpPr>
          <p:cNvPr id="6" name="page-8">
            <a:extLst xmlns:a="http://schemas.openxmlformats.org/drawingml/2006/main">
              <a:ext uri="{FF2B5EF4-FFF2-40B4-BE49-F238E27FC236}">
                <a16:creationId xmlns:a16="http://schemas.microsoft.com/office/drawing/2014/main" id="{0B706813-9109-45C1-ABDF-A044B8F4C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9130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08</a:t>
            </a:r>
          </a:p>
        </p:txBody>
      </p:sp>
      <p:sp>
        <p:nvSpPr>
          <p:cNvPr id="7" name="roi-assumptions-label">
            <a:extLst xmlns:a="http://schemas.openxmlformats.org/drawingml/2006/main">
              <a:ext uri="{FF2B5EF4-FFF2-40B4-BE49-F238E27FC236}">
                <a16:creationId xmlns:a16="http://schemas.microsoft.com/office/drawing/2014/main" id="{94F526E3-4200-40B4-B175-EF9051827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A7A75"/>
                </a:solidFill>
              </a:defRPr>
            </a:pPr>
            <a:r>
              <a:rPr sz="1800" b="1">
                <a:solidFill>
                  <a:srgbClr val="0A7A75"/>
                </a:solidFill>
              </a:rPr>
              <a:t>示范基线</a:t>
            </a:r>
          </a:p>
        </p:txBody>
      </p:sp>
      <p:sp>
        <p:nvSpPr>
          <p:cNvPr id="8" name="roi-assumptions">
            <a:extLst xmlns:a="http://schemas.openxmlformats.org/drawingml/2006/main">
              <a:ext uri="{FF2B5EF4-FFF2-40B4-BE49-F238E27FC236}">
                <a16:creationId xmlns:a16="http://schemas.microsoft.com/office/drawing/2014/main" id="{172790BF-698A-4E43-8CA6-C2FECF59E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4953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32D"/>
                </a:solidFill>
              </a:defRPr>
            </a:pPr>
            <a:r>
              <a:rPr sz="1575" b="0">
                <a:solidFill>
                  <a:srgbClr val="12232D"/>
                </a:solidFill>
              </a:rPr>
              <a:t>10名受影响员工 · 20%释放工时 · $90k单人全负担成本</a:t>
            </a:r>
          </a:p>
          <a:p xmlns:a="http://schemas.openxmlformats.org/drawingml/2006/main">
            <a:pPr algn="l">
              <a:defRPr sz="1575" b="0">
                <a:solidFill>
                  <a:srgbClr val="12232D"/>
                </a:solidFill>
              </a:defRPr>
            </a:pPr>
            <a:r>
              <a:rPr sz="1575" b="0">
                <a:solidFill>
                  <a:srgbClr val="12232D"/>
                </a:solidFill>
              </a:rPr>
              <a:t>$50M年度净收入 · 0.10%可恢复毛利漏损</a:t>
            </a:r>
          </a:p>
        </p:txBody>
      </p:sp>
      <p:sp>
        <p:nvSpPr>
          <p:cNvPr id="9" name="roi-no-headcount">
            <a:extLst xmlns:a="http://schemas.openxmlformats.org/drawingml/2006/main">
              <a:ext uri="{FF2B5EF4-FFF2-40B4-BE49-F238E27FC236}">
                <a16:creationId xmlns:a16="http://schemas.microsoft.com/office/drawing/2014/main" id="{73D9DB12-8043-470D-BA25-F1BA18F30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49530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roi-no-label">
            <a:extLst xmlns:a="http://schemas.openxmlformats.org/drawingml/2006/main">
              <a:ext uri="{FF2B5EF4-FFF2-40B4-BE49-F238E27FC236}">
                <a16:creationId xmlns:a16="http://schemas.microsoft.com/office/drawing/2014/main" id="{ADE85F90-E1D8-4A35-8A44-56CD4B8EA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051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A7A75"/>
                </a:solidFill>
              </a:defRPr>
            </a:pPr>
            <a:r>
              <a:rPr sz="1650" b="1">
                <a:solidFill>
                  <a:srgbClr val="0A7A75"/>
                </a:solidFill>
              </a:rPr>
              <a:t>不减员（现金节省为0）</a:t>
            </a:r>
          </a:p>
        </p:txBody>
      </p:sp>
      <p:sp>
        <p:nvSpPr>
          <p:cNvPr id="11" name="roi-no-cash">
            <a:extLst xmlns:a="http://schemas.openxmlformats.org/drawingml/2006/main">
              <a:ext uri="{FF2B5EF4-FFF2-40B4-BE49-F238E27FC236}">
                <a16:creationId xmlns:a16="http://schemas.microsoft.com/office/drawing/2014/main" id="{8B57C3CE-27CF-49C6-B767-7DC1588D4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48050"/>
            <a:ext cx="381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2A3B"/>
                </a:solidFill>
              </a:defRPr>
            </a:pPr>
            <a:r>
              <a:rPr sz="1500" b="1">
                <a:solidFill>
                  <a:srgbClr val="0B2A3B"/>
                </a:solidFill>
              </a:rPr>
              <a:t>现金 $50k · 经营容量 $230k</a:t>
            </a:r>
          </a:p>
        </p:txBody>
      </p:sp>
      <p:sp>
        <p:nvSpPr>
          <p:cNvPr id="12" name="roi-one-headcount">
            <a:extLst xmlns:a="http://schemas.openxmlformats.org/drawingml/2006/main">
              <a:ext uri="{FF2B5EF4-FFF2-40B4-BE49-F238E27FC236}">
                <a16:creationId xmlns:a16="http://schemas.microsoft.com/office/drawing/2014/main" id="{DE1C2F86-D062-4E07-A759-2A8DC2FE7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62400"/>
            <a:ext cx="49530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E5D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roi-one-label">
            <a:extLst xmlns:a="http://schemas.openxmlformats.org/drawingml/2006/main">
              <a:ext uri="{FF2B5EF4-FFF2-40B4-BE49-F238E27FC236}">
                <a16:creationId xmlns:a16="http://schemas.microsoft.com/office/drawing/2014/main" id="{711AF69D-70AA-4EC2-8191-CC69A3384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1148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B96F24"/>
                </a:solidFill>
              </a:defRPr>
            </a:pPr>
            <a:r>
              <a:rPr sz="1650" b="1">
                <a:solidFill>
                  <a:srgbClr val="B96F24"/>
                </a:solidFill>
              </a:rPr>
              <a:t>减少或避免新增1个岗位</a:t>
            </a:r>
          </a:p>
        </p:txBody>
      </p:sp>
      <p:sp>
        <p:nvSpPr>
          <p:cNvPr id="14" name="roi-one-cash">
            <a:extLst xmlns:a="http://schemas.openxmlformats.org/drawingml/2006/main">
              <a:ext uri="{FF2B5EF4-FFF2-40B4-BE49-F238E27FC236}">
                <a16:creationId xmlns:a16="http://schemas.microsoft.com/office/drawing/2014/main" id="{56FA6306-1B89-4030-8E5E-DCE01072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577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2A3B"/>
                </a:solidFill>
              </a:defRPr>
            </a:pPr>
            <a:r>
              <a:rPr sz="1500" b="1">
                <a:solidFill>
                  <a:srgbClr val="0B2A3B"/>
                </a:solidFill>
              </a:rPr>
              <a:t>现金 $140k · 剩余1人等值容量 $90k</a:t>
            </a:r>
          </a:p>
        </p:txBody>
      </p:sp>
      <p:sp>
        <p:nvSpPr>
          <p:cNvPr id="15" name="roi-two-headcount">
            <a:extLst xmlns:a="http://schemas.openxmlformats.org/drawingml/2006/main">
              <a:ext uri="{FF2B5EF4-FFF2-40B4-BE49-F238E27FC236}">
                <a16:creationId xmlns:a16="http://schemas.microsoft.com/office/drawing/2014/main" id="{F07C0F79-01A7-4448-8A75-038567BDC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9530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roi-two-label">
            <a:extLst xmlns:a="http://schemas.openxmlformats.org/drawingml/2006/main">
              <a:ext uri="{FF2B5EF4-FFF2-40B4-BE49-F238E27FC236}">
                <a16:creationId xmlns:a16="http://schemas.microsoft.com/office/drawing/2014/main" id="{E42BD8AC-B6B9-4FDD-B474-543C3C88E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244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A4473D"/>
                </a:solidFill>
              </a:defRPr>
            </a:pPr>
            <a:r>
              <a:rPr sz="1650" b="1">
                <a:solidFill>
                  <a:srgbClr val="A4473D"/>
                </a:solidFill>
              </a:rPr>
              <a:t>减少或避免新增2个岗位</a:t>
            </a:r>
          </a:p>
        </p:txBody>
      </p:sp>
      <p:sp>
        <p:nvSpPr>
          <p:cNvPr id="17" name="roi-two-cash">
            <a:extLst xmlns:a="http://schemas.openxmlformats.org/drawingml/2006/main">
              <a:ext uri="{FF2B5EF4-FFF2-40B4-BE49-F238E27FC236}">
                <a16:creationId xmlns:a16="http://schemas.microsoft.com/office/drawing/2014/main" id="{07BD72EF-F30B-49A2-A1C2-520D687D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67350"/>
            <a:ext cx="381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2A3B"/>
                </a:solidFill>
              </a:defRPr>
            </a:pPr>
            <a:r>
              <a:rPr sz="1500" b="1">
                <a:solidFill>
                  <a:srgbClr val="0B2A3B"/>
                </a:solidFill>
              </a:rPr>
              <a:t>现金 $230k · 保留容量 $0</a:t>
            </a:r>
          </a:p>
        </p:txBody>
      </p:sp>
      <p:sp>
        <p:nvSpPr>
          <p:cNvPr id="18" name="roi-path-title">
            <a:extLst xmlns:a="http://schemas.openxmlformats.org/drawingml/2006/main">
              <a:ext uri="{FF2B5EF4-FFF2-40B4-BE49-F238E27FC236}">
                <a16:creationId xmlns:a16="http://schemas.microsoft.com/office/drawing/2014/main" id="{174E02FE-48F1-49D2-9F61-258B44840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19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B2A3B"/>
                </a:solidFill>
              </a:defRPr>
            </a:pPr>
            <a:r>
              <a:rPr sz="1950" b="1">
                <a:solidFill>
                  <a:srgbClr val="0B2A3B"/>
                </a:solidFill>
              </a:rPr>
              <a:t>三条路线 · 不减员基准</a:t>
            </a:r>
          </a:p>
        </p:txBody>
      </p:sp>
      <p:sp>
        <p:nvSpPr>
          <p:cNvPr id="19" name="roi-head-route">
            <a:extLst xmlns:a="http://schemas.openxmlformats.org/drawingml/2006/main">
              <a:ext uri="{FF2B5EF4-FFF2-40B4-BE49-F238E27FC236}">
                <a16:creationId xmlns:a16="http://schemas.microsoft.com/office/drawing/2014/main" id="{F244BA0F-5393-450A-882A-F6A127DA0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3360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E6C72"/>
                </a:solidFill>
              </a:defRPr>
            </a:pPr>
            <a:r>
              <a:rPr sz="1125" b="1">
                <a:solidFill>
                  <a:srgbClr val="5E6C72"/>
                </a:solidFill>
              </a:rPr>
              <a:t>路线</a:t>
            </a:r>
          </a:p>
        </p:txBody>
      </p:sp>
      <p:sp>
        <p:nvSpPr>
          <p:cNvPr id="20" name="roi-head-cost">
            <a:extLst xmlns:a="http://schemas.openxmlformats.org/drawingml/2006/main">
              <a:ext uri="{FF2B5EF4-FFF2-40B4-BE49-F238E27FC236}">
                <a16:creationId xmlns:a16="http://schemas.microsoft.com/office/drawing/2014/main" id="{19941C39-DBFA-44E9-B68D-43DECC551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336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E6C72"/>
                </a:solidFill>
              </a:defRPr>
            </a:pPr>
            <a:r>
              <a:rPr sz="1125" b="1">
                <a:solidFill>
                  <a:srgbClr val="5E6C72"/>
                </a:solidFill>
              </a:rPr>
              <a:t>三年成本</a:t>
            </a:r>
          </a:p>
        </p:txBody>
      </p:sp>
      <p:sp>
        <p:nvSpPr>
          <p:cNvPr id="21" name="roi-head-cash">
            <a:extLst xmlns:a="http://schemas.openxmlformats.org/drawingml/2006/main">
              <a:ext uri="{FF2B5EF4-FFF2-40B4-BE49-F238E27FC236}">
                <a16:creationId xmlns:a16="http://schemas.microsoft.com/office/drawing/2014/main" id="{B844399F-2107-4D54-8617-723D594BA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13360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E6C72"/>
                </a:solidFill>
              </a:defRPr>
            </a:pPr>
            <a:r>
              <a:rPr sz="1125" b="1">
                <a:solidFill>
                  <a:srgbClr val="5E6C72"/>
                </a:solidFill>
              </a:rPr>
              <a:t>现金ROI</a:t>
            </a:r>
          </a:p>
        </p:txBody>
      </p:sp>
      <p:sp>
        <p:nvSpPr>
          <p:cNvPr id="22" name="roi-head-operating">
            <a:extLst xmlns:a="http://schemas.openxmlformats.org/drawingml/2006/main">
              <a:ext uri="{FF2B5EF4-FFF2-40B4-BE49-F238E27FC236}">
                <a16:creationId xmlns:a16="http://schemas.microsoft.com/office/drawing/2014/main" id="{112234F3-4650-43A4-9902-AB0EF0C91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1336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E6C72"/>
                </a:solidFill>
              </a:defRPr>
            </a:pPr>
            <a:r>
              <a:rPr sz="1125" b="1">
                <a:solidFill>
                  <a:srgbClr val="5E6C72"/>
                </a:solidFill>
              </a:rPr>
              <a:t>经营ROI（含容量）</a:t>
            </a:r>
          </a:p>
        </p:txBody>
      </p:sp>
      <p:sp>
        <p:nvSpPr>
          <p:cNvPr id="23" name="rule-650-256">
            <a:extLst xmlns:a="http://schemas.openxmlformats.org/drawingml/2006/main">
              <a:ext uri="{FF2B5EF4-FFF2-40B4-BE49-F238E27FC236}">
                <a16:creationId xmlns:a16="http://schemas.microsoft.com/office/drawing/2014/main" id="{F65DF6E0-B736-4AB5-B653-EE6473381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438400"/>
            <a:ext cx="533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roi-A">
            <a:extLst xmlns:a="http://schemas.openxmlformats.org/drawingml/2006/main">
              <a:ext uri="{FF2B5EF4-FFF2-40B4-BE49-F238E27FC236}">
                <a16:creationId xmlns:a16="http://schemas.microsoft.com/office/drawing/2014/main" id="{56EA1ACA-102A-4F2D-AD7E-210F52DDF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3365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0B2A3B"/>
                </a:solidFill>
              </a:defRPr>
            </a:pPr>
            <a:r>
              <a:rPr sz="2400" b="1">
                <a:solidFill>
                  <a:srgbClr val="0B2A3B"/>
                </a:solidFill>
              </a:rPr>
              <a:t>A</a:t>
            </a:r>
          </a:p>
        </p:txBody>
      </p:sp>
      <p:sp>
        <p:nvSpPr>
          <p:cNvPr id="25" name="roi-A-cost">
            <a:extLst xmlns:a="http://schemas.openxmlformats.org/drawingml/2006/main">
              <a:ext uri="{FF2B5EF4-FFF2-40B4-BE49-F238E27FC236}">
                <a16:creationId xmlns:a16="http://schemas.microsoft.com/office/drawing/2014/main" id="{38FB63F1-7F52-4626-B7DA-96035E89A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57175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32D"/>
                </a:solidFill>
              </a:defRPr>
            </a:pPr>
            <a:r>
              <a:rPr sz="1800" b="1">
                <a:solidFill>
                  <a:srgbClr val="12232D"/>
                </a:solidFill>
              </a:rPr>
              <a:t>$450k</a:t>
            </a:r>
          </a:p>
        </p:txBody>
      </p:sp>
      <p:sp>
        <p:nvSpPr>
          <p:cNvPr id="26" name="roi-A-cash">
            <a:extLst xmlns:a="http://schemas.openxmlformats.org/drawingml/2006/main">
              <a:ext uri="{FF2B5EF4-FFF2-40B4-BE49-F238E27FC236}">
                <a16:creationId xmlns:a16="http://schemas.microsoft.com/office/drawing/2014/main" id="{F918ECF5-B29D-494C-8CDF-ED4B4E51A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571750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96F24"/>
                </a:solidFill>
              </a:defRPr>
            </a:pPr>
            <a:r>
              <a:rPr sz="1800" b="1">
                <a:solidFill>
                  <a:srgbClr val="B96F24"/>
                </a:solidFill>
              </a:rPr>
              <a:t>-80%</a:t>
            </a:r>
          </a:p>
        </p:txBody>
      </p:sp>
      <p:sp>
        <p:nvSpPr>
          <p:cNvPr id="27" name="roi-A-operating">
            <a:extLst xmlns:a="http://schemas.openxmlformats.org/drawingml/2006/main">
              <a:ext uri="{FF2B5EF4-FFF2-40B4-BE49-F238E27FC236}">
                <a16:creationId xmlns:a16="http://schemas.microsoft.com/office/drawing/2014/main" id="{A4BC473E-36C9-44E1-8499-6638F9E5D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5717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2F725A"/>
                </a:solidFill>
              </a:defRPr>
            </a:pPr>
            <a:r>
              <a:rPr sz="1800" b="1">
                <a:solidFill>
                  <a:srgbClr val="2F725A"/>
                </a:solidFill>
              </a:rPr>
              <a:t>+10%</a:t>
            </a:r>
          </a:p>
        </p:txBody>
      </p:sp>
      <p:sp>
        <p:nvSpPr>
          <p:cNvPr id="28" name="rule-650-334">
            <a:extLst xmlns:a="http://schemas.openxmlformats.org/drawingml/2006/main">
              <a:ext uri="{FF2B5EF4-FFF2-40B4-BE49-F238E27FC236}">
                <a16:creationId xmlns:a16="http://schemas.microsoft.com/office/drawing/2014/main" id="{50FC47D8-D271-449E-8341-DE74C6AF4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181350"/>
            <a:ext cx="533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roi-B">
            <a:extLst xmlns:a="http://schemas.openxmlformats.org/drawingml/2006/main">
              <a:ext uri="{FF2B5EF4-FFF2-40B4-BE49-F238E27FC236}">
                <a16:creationId xmlns:a16="http://schemas.microsoft.com/office/drawing/2014/main" id="{69785A34-0F8E-45F9-A3A9-957689C1B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7660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0A7A75"/>
                </a:solidFill>
              </a:defRPr>
            </a:pPr>
            <a:r>
              <a:rPr sz="2400" b="1">
                <a:solidFill>
                  <a:srgbClr val="0A7A75"/>
                </a:solidFill>
              </a:rPr>
              <a:t>B</a:t>
            </a:r>
          </a:p>
        </p:txBody>
      </p:sp>
      <p:sp>
        <p:nvSpPr>
          <p:cNvPr id="30" name="roi-B-cost">
            <a:extLst xmlns:a="http://schemas.openxmlformats.org/drawingml/2006/main">
              <a:ext uri="{FF2B5EF4-FFF2-40B4-BE49-F238E27FC236}">
                <a16:creationId xmlns:a16="http://schemas.microsoft.com/office/drawing/2014/main" id="{A10BE3DB-0329-49CC-B611-8FA5F6834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3147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32D"/>
                </a:solidFill>
              </a:defRPr>
            </a:pPr>
            <a:r>
              <a:rPr sz="1800" b="1">
                <a:solidFill>
                  <a:srgbClr val="12232D"/>
                </a:solidFill>
              </a:rPr>
              <a:t>$900k</a:t>
            </a:r>
          </a:p>
        </p:txBody>
      </p:sp>
      <p:sp>
        <p:nvSpPr>
          <p:cNvPr id="31" name="roi-B-cash">
            <a:extLst xmlns:a="http://schemas.openxmlformats.org/drawingml/2006/main">
              <a:ext uri="{FF2B5EF4-FFF2-40B4-BE49-F238E27FC236}">
                <a16:creationId xmlns:a16="http://schemas.microsoft.com/office/drawing/2014/main" id="{69FB25C8-EE24-4BB5-B8F4-25E03639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314700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96F24"/>
                </a:solidFill>
              </a:defRPr>
            </a:pPr>
            <a:r>
              <a:rPr sz="1800" b="1">
                <a:solidFill>
                  <a:srgbClr val="B96F24"/>
                </a:solidFill>
              </a:rPr>
              <a:t>-90%</a:t>
            </a:r>
          </a:p>
        </p:txBody>
      </p:sp>
      <p:sp>
        <p:nvSpPr>
          <p:cNvPr id="32" name="roi-B-operating">
            <a:extLst xmlns:a="http://schemas.openxmlformats.org/drawingml/2006/main">
              <a:ext uri="{FF2B5EF4-FFF2-40B4-BE49-F238E27FC236}">
                <a16:creationId xmlns:a16="http://schemas.microsoft.com/office/drawing/2014/main" id="{6AC3BF45-7068-4F6B-94DB-1E244D00E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3147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B96F24"/>
                </a:solidFill>
              </a:defRPr>
            </a:pPr>
            <a:r>
              <a:rPr sz="1800" b="1">
                <a:solidFill>
                  <a:srgbClr val="B96F24"/>
                </a:solidFill>
              </a:rPr>
              <a:t>-50%</a:t>
            </a:r>
          </a:p>
        </p:txBody>
      </p:sp>
      <p:sp>
        <p:nvSpPr>
          <p:cNvPr id="33" name="rule-650-412">
            <a:extLst xmlns:a="http://schemas.openxmlformats.org/drawingml/2006/main">
              <a:ext uri="{FF2B5EF4-FFF2-40B4-BE49-F238E27FC236}">
                <a16:creationId xmlns:a16="http://schemas.microsoft.com/office/drawing/2014/main" id="{905DAC43-26AE-4D5C-B4B9-1BFF2F54D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24300"/>
            <a:ext cx="533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roi-C">
            <a:extLst xmlns:a="http://schemas.openxmlformats.org/drawingml/2006/main">
              <a:ext uri="{FF2B5EF4-FFF2-40B4-BE49-F238E27FC236}">
                <a16:creationId xmlns:a16="http://schemas.microsoft.com/office/drawing/2014/main" id="{7833B662-B8E6-4C3F-B9DA-1C89F23A1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01955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0B2A3B"/>
                </a:solidFill>
              </a:defRPr>
            </a:pPr>
            <a:r>
              <a:rPr sz="2400" b="1">
                <a:solidFill>
                  <a:srgbClr val="0B2A3B"/>
                </a:solidFill>
              </a:rPr>
              <a:t>C</a:t>
            </a:r>
          </a:p>
        </p:txBody>
      </p:sp>
      <p:sp>
        <p:nvSpPr>
          <p:cNvPr id="35" name="roi-C-cost">
            <a:extLst xmlns:a="http://schemas.openxmlformats.org/drawingml/2006/main">
              <a:ext uri="{FF2B5EF4-FFF2-40B4-BE49-F238E27FC236}">
                <a16:creationId xmlns:a16="http://schemas.microsoft.com/office/drawing/2014/main" id="{CF142AAF-0226-405D-82BA-503C80D17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05765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32D"/>
                </a:solidFill>
              </a:defRPr>
            </a:pPr>
            <a:r>
              <a:rPr sz="1800" b="1">
                <a:solidFill>
                  <a:srgbClr val="12232D"/>
                </a:solidFill>
              </a:rPr>
              <a:t>$2.0M</a:t>
            </a:r>
          </a:p>
        </p:txBody>
      </p:sp>
      <p:sp>
        <p:nvSpPr>
          <p:cNvPr id="36" name="roi-C-cash">
            <a:extLst xmlns:a="http://schemas.openxmlformats.org/drawingml/2006/main">
              <a:ext uri="{FF2B5EF4-FFF2-40B4-BE49-F238E27FC236}">
                <a16:creationId xmlns:a16="http://schemas.microsoft.com/office/drawing/2014/main" id="{BE63D787-9DBE-42EA-9536-7A8FF0AC7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4057650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96F24"/>
                </a:solidFill>
              </a:defRPr>
            </a:pPr>
            <a:r>
              <a:rPr sz="1800" b="1">
                <a:solidFill>
                  <a:srgbClr val="B96F24"/>
                </a:solidFill>
              </a:rPr>
              <a:t>-100%</a:t>
            </a:r>
          </a:p>
        </p:txBody>
      </p:sp>
      <p:sp>
        <p:nvSpPr>
          <p:cNvPr id="37" name="roi-C-operating">
            <a:extLst xmlns:a="http://schemas.openxmlformats.org/drawingml/2006/main">
              <a:ext uri="{FF2B5EF4-FFF2-40B4-BE49-F238E27FC236}">
                <a16:creationId xmlns:a16="http://schemas.microsoft.com/office/drawing/2014/main" id="{3B37FBFB-0A64-4BE3-A350-F270F29DA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05765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B96F24"/>
                </a:solidFill>
              </a:defRPr>
            </a:pPr>
            <a:r>
              <a:rPr sz="1800" b="1">
                <a:solidFill>
                  <a:srgbClr val="B96F24"/>
                </a:solidFill>
              </a:rPr>
              <a:t>-80%</a:t>
            </a:r>
          </a:p>
        </p:txBody>
      </p:sp>
      <p:sp>
        <p:nvSpPr>
          <p:cNvPr id="38" name="roi-warning">
            <a:extLst xmlns:a="http://schemas.openxmlformats.org/drawingml/2006/main">
              <a:ext uri="{FF2B5EF4-FFF2-40B4-BE49-F238E27FC236}">
                <a16:creationId xmlns:a16="http://schemas.microsoft.com/office/drawing/2014/main" id="{4F59A6D1-EB3F-44D5-A7DA-3C9C0804A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933950"/>
            <a:ext cx="53340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roi-warning-title">
            <a:extLst xmlns:a="http://schemas.openxmlformats.org/drawingml/2006/main">
              <a:ext uri="{FF2B5EF4-FFF2-40B4-BE49-F238E27FC236}">
                <a16:creationId xmlns:a16="http://schemas.microsoft.com/office/drawing/2014/main" id="{29E4E00D-9798-4229-A262-229A0F489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067300"/>
            <a:ext cx="483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经营价值 ≠ 现金回报</a:t>
            </a:r>
          </a:p>
        </p:txBody>
      </p:sp>
      <p:sp>
        <p:nvSpPr>
          <p:cNvPr id="40" name="roi-warning-body">
            <a:extLst xmlns:a="http://schemas.openxmlformats.org/drawingml/2006/main">
              <a:ext uri="{FF2B5EF4-FFF2-40B4-BE49-F238E27FC236}">
                <a16:creationId xmlns:a16="http://schemas.microsoft.com/office/drawing/2014/main" id="{FD654580-C744-4BF1-911C-64CBE933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429250"/>
            <a:ext cx="4838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C8D7DC"/>
                </a:solidFill>
              </a:defRPr>
            </a:pPr>
            <a:r>
              <a:rPr sz="1125" b="0">
                <a:solidFill>
                  <a:srgbClr val="C8D7DC"/>
                </a:solidFill>
              </a:rPr>
              <a:t>同一份释放产能不重复计算；默认不计增长、</a:t>
            </a:r>
          </a:p>
          <a:p xmlns:a="http://schemas.openxmlformats.org/drawingml/2006/main">
            <a:pPr algn="ctr">
              <a:defRPr sz="1125" b="0">
                <a:solidFill>
                  <a:srgbClr val="C8D7DC"/>
                </a:solidFill>
              </a:defRPr>
            </a:pPr>
            <a:r>
              <a:rPr sz="1125" b="0">
                <a:solidFill>
                  <a:srgbClr val="C8D7DC"/>
                </a:solidFill>
              </a:rPr>
              <a:t>风险避免或平台外售收入。</a:t>
            </a:r>
          </a:p>
        </p:txBody>
      </p:sp>
      <p:sp>
        <p:nvSpPr>
          <p:cNvPr id="41" name="roi-url">
            <a:extLst xmlns:a="http://schemas.openxmlformats.org/drawingml/2006/main">
              <a:ext uri="{FF2B5EF4-FFF2-40B4-BE49-F238E27FC236}">
                <a16:creationId xmlns:a16="http://schemas.microsoft.com/office/drawing/2014/main" id="{7C7C3E68-73AF-436E-97AE-39B3FD6A3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60769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275" b="1">
                <a:solidFill>
                  <a:srgbClr val="0A7A75"/>
                </a:solidFill>
              </a:defRPr>
            </a:pPr>
            <a:r>
              <a:rPr sz="1275" b="1">
                <a:solidFill>
                  <a:srgbClr val="0A7A75"/>
                </a:solidFill>
              </a:rPr>
              <a:t>可调滑杆：ats.quote.md/#roi</a:t>
            </a:r>
          </a:p>
        </p:txBody>
      </p:sp>
    </p:spTree>
    <p:extLst>
      <p:ext uri="{BB962C8B-B14F-4D97-AF65-F5344CB8AC3E}">
        <p14:creationId xmlns:p14="http://schemas.microsoft.com/office/powerpoint/2010/main" val="4811337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section-9">
            <a:extLst xmlns:a="http://schemas.openxmlformats.org/drawingml/2006/main">
              <a:ext uri="{FF2B5EF4-FFF2-40B4-BE49-F238E27FC236}">
                <a16:creationId xmlns:a16="http://schemas.microsoft.com/office/drawing/2014/main" id="{AE4EE184-2C8E-43B7-85FD-D76EEA3A2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A7A75"/>
                </a:solidFill>
              </a:defRPr>
            </a:pPr>
            <a:r>
              <a:rPr sz="1050" b="1">
                <a:solidFill>
                  <a:srgbClr val="0A7A75"/>
                </a:solidFill>
              </a:rPr>
              <a:t>08 · SUPPLIER GOVERNANCE</a:t>
            </a:r>
          </a:p>
        </p:txBody>
      </p:sp>
      <p:sp>
        <p:nvSpPr>
          <p:cNvPr id="2" name="title-9">
            <a:extLst xmlns:a="http://schemas.openxmlformats.org/drawingml/2006/main">
              <a:ext uri="{FF2B5EF4-FFF2-40B4-BE49-F238E27FC236}">
                <a16:creationId xmlns:a16="http://schemas.microsoft.com/office/drawing/2014/main" id="{409170F4-9D54-4B8F-862E-D1675150E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2232D"/>
                </a:solidFill>
              </a:defRPr>
            </a:pPr>
            <a:r>
              <a:rPr sz="3450" b="1">
                <a:solidFill>
                  <a:srgbClr val="12232D"/>
                </a:solidFill>
              </a:rPr>
              <a:t>供应商是能力池；xSHIP只是一个候选样本</a:t>
            </a:r>
          </a:p>
        </p:txBody>
      </p:sp>
      <p:sp>
        <p:nvSpPr>
          <p:cNvPr id="3" name="rule-64-136">
            <a:extLst xmlns:a="http://schemas.openxmlformats.org/drawingml/2006/main">
              <a:ext uri="{FF2B5EF4-FFF2-40B4-BE49-F238E27FC236}">
                <a16:creationId xmlns:a16="http://schemas.microsoft.com/office/drawing/2014/main" id="{D6912DC6-99C3-4D37-9B36-7AAC8B435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ule-64-686">
            <a:extLst xmlns:a="http://schemas.openxmlformats.org/drawingml/2006/main">
              <a:ext uri="{FF2B5EF4-FFF2-40B4-BE49-F238E27FC236}">
                <a16:creationId xmlns:a16="http://schemas.microsoft.com/office/drawing/2014/main" id="{2138FEAE-4801-4E24-AB42-2ACCDB744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9">
            <a:extLst xmlns:a="http://schemas.openxmlformats.org/drawingml/2006/main">
              <a:ext uri="{FF2B5EF4-FFF2-40B4-BE49-F238E27FC236}">
                <a16:creationId xmlns:a16="http://schemas.microsoft.com/office/drawing/2014/main" id="{FD031895-BC53-4D57-B6BA-E9D04C4CB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ATS · MANAGEMENT DECISION BRIEF</a:t>
            </a:r>
          </a:p>
        </p:txBody>
      </p:sp>
      <p:sp>
        <p:nvSpPr>
          <p:cNvPr id="6" name="page-9">
            <a:extLst xmlns:a="http://schemas.openxmlformats.org/drawingml/2006/main">
              <a:ext uri="{FF2B5EF4-FFF2-40B4-BE49-F238E27FC236}">
                <a16:creationId xmlns:a16="http://schemas.microsoft.com/office/drawing/2014/main" id="{F66CA5FB-B339-434F-996A-58A6C487E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9130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09</a:t>
            </a:r>
          </a:p>
        </p:txBody>
      </p:sp>
      <p:sp>
        <p:nvSpPr>
          <p:cNvPr id="7" name="supplier-principle">
            <a:extLst xmlns:a="http://schemas.openxmlformats.org/drawingml/2006/main">
              <a:ext uri="{FF2B5EF4-FFF2-40B4-BE49-F238E27FC236}">
                <a16:creationId xmlns:a16="http://schemas.microsoft.com/office/drawing/2014/main" id="{77BF7AFE-638F-438A-802B-2DE23BCDF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0B2A3B"/>
                </a:solidFill>
              </a:defRPr>
            </a:pPr>
            <a:r>
              <a:rPr sz="1800" b="1">
                <a:solidFill>
                  <a:srgbClr val="0B2A3B"/>
                </a:solidFill>
              </a:rPr>
              <a:t>所有候选使用同一份脱敏材料、同一案例、同一期限和同一评分。</a:t>
            </a:r>
          </a:p>
        </p:txBody>
      </p:sp>
      <p:sp>
        <p:nvSpPr>
          <p:cNvPr id="8" name="gate-num-01">
            <a:extLst xmlns:a="http://schemas.openxmlformats.org/drawingml/2006/main">
              <a:ext uri="{FF2B5EF4-FFF2-40B4-BE49-F238E27FC236}">
                <a16:creationId xmlns:a16="http://schemas.microsoft.com/office/drawing/2014/main" id="{31623E7E-877F-4D52-B357-6B303F1FA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669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A7A75"/>
                </a:solidFill>
              </a:defRPr>
            </a:pPr>
            <a:r>
              <a:rPr sz="1275" b="1">
                <a:solidFill>
                  <a:srgbClr val="0A7A75"/>
                </a:solidFill>
              </a:rPr>
              <a:t>01</a:t>
            </a:r>
          </a:p>
        </p:txBody>
      </p:sp>
      <p:sp>
        <p:nvSpPr>
          <p:cNvPr id="9" name="gate-title-01">
            <a:extLst xmlns:a="http://schemas.openxmlformats.org/drawingml/2006/main">
              <a:ext uri="{FF2B5EF4-FFF2-40B4-BE49-F238E27FC236}">
                <a16:creationId xmlns:a16="http://schemas.microsoft.com/office/drawing/2014/main" id="{6CF10762-8509-448F-9569-B6D6B2B18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0985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232D"/>
                </a:solidFill>
              </a:defRPr>
            </a:pPr>
            <a:r>
              <a:rPr sz="1725" b="1">
                <a:solidFill>
                  <a:srgbClr val="12232D"/>
                </a:solidFill>
              </a:rPr>
              <a:t>同题证明</a:t>
            </a:r>
          </a:p>
        </p:txBody>
      </p:sp>
      <p:sp>
        <p:nvSpPr>
          <p:cNvPr id="10" name="rule-74-320">
            <a:extLst xmlns:a="http://schemas.openxmlformats.org/drawingml/2006/main">
              <a:ext uri="{FF2B5EF4-FFF2-40B4-BE49-F238E27FC236}">
                <a16:creationId xmlns:a16="http://schemas.microsoft.com/office/drawing/2014/main" id="{79E16E7D-4827-4A71-8A8E-5A31EA95C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48000"/>
            <a:ext cx="1524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7A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gate-num-02">
            <a:extLst xmlns:a="http://schemas.openxmlformats.org/drawingml/2006/main">
              <a:ext uri="{FF2B5EF4-FFF2-40B4-BE49-F238E27FC236}">
                <a16:creationId xmlns:a16="http://schemas.microsoft.com/office/drawing/2014/main" id="{8946A585-570A-49A2-9AA6-5778138D0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22669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A7A75"/>
                </a:solidFill>
              </a:defRPr>
            </a:pPr>
            <a:r>
              <a:rPr sz="1275" b="1">
                <a:solidFill>
                  <a:srgbClr val="0A7A75"/>
                </a:solidFill>
              </a:rPr>
              <a:t>02</a:t>
            </a:r>
          </a:p>
        </p:txBody>
      </p:sp>
      <p:sp>
        <p:nvSpPr>
          <p:cNvPr id="12" name="gate-title-02">
            <a:extLst xmlns:a="http://schemas.openxmlformats.org/drawingml/2006/main">
              <a:ext uri="{FF2B5EF4-FFF2-40B4-BE49-F238E27FC236}">
                <a16:creationId xmlns:a16="http://schemas.microsoft.com/office/drawing/2014/main" id="{33355CE1-4B93-4643-A211-DA160250D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260985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232D"/>
                </a:solidFill>
              </a:defRPr>
            </a:pPr>
            <a:r>
              <a:rPr sz="1725" b="1">
                <a:solidFill>
                  <a:srgbClr val="12232D"/>
                </a:solidFill>
              </a:rPr>
              <a:t>实名团队</a:t>
            </a:r>
          </a:p>
        </p:txBody>
      </p:sp>
      <p:sp>
        <p:nvSpPr>
          <p:cNvPr id="13" name="rule-264-320">
            <a:extLst xmlns:a="http://schemas.openxmlformats.org/drawingml/2006/main">
              <a:ext uri="{FF2B5EF4-FFF2-40B4-BE49-F238E27FC236}">
                <a16:creationId xmlns:a16="http://schemas.microsoft.com/office/drawing/2014/main" id="{6BA8635F-57C8-4B8D-8676-8340C5768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048000"/>
            <a:ext cx="1524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7A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gate-num-03">
            <a:extLst xmlns:a="http://schemas.openxmlformats.org/drawingml/2006/main">
              <a:ext uri="{FF2B5EF4-FFF2-40B4-BE49-F238E27FC236}">
                <a16:creationId xmlns:a16="http://schemas.microsoft.com/office/drawing/2014/main" id="{0DCED496-8B67-432F-8A6E-7FC61853D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2669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A7A75"/>
                </a:solidFill>
              </a:defRPr>
            </a:pPr>
            <a:r>
              <a:rPr sz="1275" b="1">
                <a:solidFill>
                  <a:srgbClr val="0A7A75"/>
                </a:solidFill>
              </a:rPr>
              <a:t>03</a:t>
            </a:r>
          </a:p>
        </p:txBody>
      </p:sp>
      <p:sp>
        <p:nvSpPr>
          <p:cNvPr id="15" name="gate-title-03">
            <a:extLst xmlns:a="http://schemas.openxmlformats.org/drawingml/2006/main">
              <a:ext uri="{FF2B5EF4-FFF2-40B4-BE49-F238E27FC236}">
                <a16:creationId xmlns:a16="http://schemas.microsoft.com/office/drawing/2014/main" id="{7235905C-6E90-4656-A663-0C8060A67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60985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232D"/>
                </a:solidFill>
              </a:defRPr>
            </a:pPr>
            <a:r>
              <a:rPr sz="1725" b="1">
                <a:solidFill>
                  <a:srgbClr val="12232D"/>
                </a:solidFill>
              </a:rPr>
              <a:t>数据边界</a:t>
            </a:r>
          </a:p>
        </p:txBody>
      </p:sp>
      <p:sp>
        <p:nvSpPr>
          <p:cNvPr id="16" name="rule-454-320">
            <a:extLst xmlns:a="http://schemas.openxmlformats.org/drawingml/2006/main">
              <a:ext uri="{FF2B5EF4-FFF2-40B4-BE49-F238E27FC236}">
                <a16:creationId xmlns:a16="http://schemas.microsoft.com/office/drawing/2014/main" id="{051E5B03-11EA-4AB1-9E3D-5ABEFA6C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048000"/>
            <a:ext cx="1524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7A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gate-num-04">
            <a:extLst xmlns:a="http://schemas.openxmlformats.org/drawingml/2006/main">
              <a:ext uri="{FF2B5EF4-FFF2-40B4-BE49-F238E27FC236}">
                <a16:creationId xmlns:a16="http://schemas.microsoft.com/office/drawing/2014/main" id="{E9723619-5D69-42FC-9C64-BAD3862B4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2669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A7A75"/>
                </a:solidFill>
              </a:defRPr>
            </a:pPr>
            <a:r>
              <a:rPr sz="1275" b="1">
                <a:solidFill>
                  <a:srgbClr val="0A7A75"/>
                </a:solidFill>
              </a:rPr>
              <a:t>04</a:t>
            </a:r>
          </a:p>
        </p:txBody>
      </p:sp>
      <p:sp>
        <p:nvSpPr>
          <p:cNvPr id="18" name="gate-title-04">
            <a:extLst xmlns:a="http://schemas.openxmlformats.org/drawingml/2006/main">
              <a:ext uri="{FF2B5EF4-FFF2-40B4-BE49-F238E27FC236}">
                <a16:creationId xmlns:a16="http://schemas.microsoft.com/office/drawing/2014/main" id="{5B6061E5-19C5-4570-942F-1EED93AE6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60985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232D"/>
                </a:solidFill>
              </a:defRPr>
            </a:pPr>
            <a:r>
              <a:rPr sz="1725" b="1">
                <a:solidFill>
                  <a:srgbClr val="12232D"/>
                </a:solidFill>
              </a:rPr>
              <a:t>利益冲突</a:t>
            </a:r>
          </a:p>
        </p:txBody>
      </p:sp>
      <p:sp>
        <p:nvSpPr>
          <p:cNvPr id="19" name="rule-644-320">
            <a:extLst xmlns:a="http://schemas.openxmlformats.org/drawingml/2006/main">
              <a:ext uri="{FF2B5EF4-FFF2-40B4-BE49-F238E27FC236}">
                <a16:creationId xmlns:a16="http://schemas.microsoft.com/office/drawing/2014/main" id="{965F55B7-C2F2-4CB2-9A68-98E812709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048000"/>
            <a:ext cx="1524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7A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gate-num-05">
            <a:extLst xmlns:a="http://schemas.openxmlformats.org/drawingml/2006/main">
              <a:ext uri="{FF2B5EF4-FFF2-40B4-BE49-F238E27FC236}">
                <a16:creationId xmlns:a16="http://schemas.microsoft.com/office/drawing/2014/main" id="{B82A64C7-FD5F-45B7-A045-A46DD5B5A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2669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A7A75"/>
                </a:solidFill>
              </a:defRPr>
            </a:pPr>
            <a:r>
              <a:rPr sz="1275" b="1">
                <a:solidFill>
                  <a:srgbClr val="0A7A75"/>
                </a:solidFill>
              </a:rPr>
              <a:t>05</a:t>
            </a:r>
          </a:p>
        </p:txBody>
      </p:sp>
      <p:sp>
        <p:nvSpPr>
          <p:cNvPr id="21" name="gate-title-05">
            <a:extLst xmlns:a="http://schemas.openxmlformats.org/drawingml/2006/main">
              <a:ext uri="{FF2B5EF4-FFF2-40B4-BE49-F238E27FC236}">
                <a16:creationId xmlns:a16="http://schemas.microsoft.com/office/drawing/2014/main" id="{E60B10A6-119D-4BF2-8D15-731C86AC6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60985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232D"/>
                </a:solidFill>
              </a:defRPr>
            </a:pPr>
            <a:r>
              <a:rPr sz="1725" b="1">
                <a:solidFill>
                  <a:srgbClr val="12232D"/>
                </a:solidFill>
              </a:rPr>
              <a:t>生产验收</a:t>
            </a:r>
          </a:p>
        </p:txBody>
      </p:sp>
      <p:sp>
        <p:nvSpPr>
          <p:cNvPr id="22" name="rule-834-320">
            <a:extLst xmlns:a="http://schemas.openxmlformats.org/drawingml/2006/main">
              <a:ext uri="{FF2B5EF4-FFF2-40B4-BE49-F238E27FC236}">
                <a16:creationId xmlns:a16="http://schemas.microsoft.com/office/drawing/2014/main" id="{C740FB89-910A-4261-B879-70BDFFB6F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048000"/>
            <a:ext cx="1524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7A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gate-num-06">
            <a:extLst xmlns:a="http://schemas.openxmlformats.org/drawingml/2006/main">
              <a:ext uri="{FF2B5EF4-FFF2-40B4-BE49-F238E27FC236}">
                <a16:creationId xmlns:a16="http://schemas.microsoft.com/office/drawing/2014/main" id="{11B4A6EA-E994-4FD9-9673-AD9CF66D4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22669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A7A75"/>
                </a:solidFill>
              </a:defRPr>
            </a:pPr>
            <a:r>
              <a:rPr sz="1275" b="1">
                <a:solidFill>
                  <a:srgbClr val="0A7A75"/>
                </a:solidFill>
              </a:rPr>
              <a:t>06</a:t>
            </a:r>
          </a:p>
        </p:txBody>
      </p:sp>
      <p:sp>
        <p:nvSpPr>
          <p:cNvPr id="24" name="gate-title-06">
            <a:extLst xmlns:a="http://schemas.openxmlformats.org/drawingml/2006/main">
              <a:ext uri="{FF2B5EF4-FFF2-40B4-BE49-F238E27FC236}">
                <a16:creationId xmlns:a16="http://schemas.microsoft.com/office/drawing/2014/main" id="{1CFAA977-ABF3-4C81-89B0-44114B5CD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260985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232D"/>
                </a:solidFill>
              </a:defRPr>
            </a:pPr>
            <a:r>
              <a:rPr sz="1725" b="1">
                <a:solidFill>
                  <a:srgbClr val="12232D"/>
                </a:solidFill>
              </a:rPr>
              <a:t>可退出性</a:t>
            </a:r>
          </a:p>
        </p:txBody>
      </p:sp>
      <p:sp>
        <p:nvSpPr>
          <p:cNvPr id="25" name="rule-1024-320">
            <a:extLst xmlns:a="http://schemas.openxmlformats.org/drawingml/2006/main">
              <a:ext uri="{FF2B5EF4-FFF2-40B4-BE49-F238E27FC236}">
                <a16:creationId xmlns:a16="http://schemas.microsoft.com/office/drawing/2014/main" id="{6C8C1837-DB0F-4BE4-A0A9-3BF3EE670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3048000"/>
            <a:ext cx="1524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7A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xship-spotlight">
            <a:extLst xmlns:a="http://schemas.openxmlformats.org/drawingml/2006/main">
              <a:ext uri="{FF2B5EF4-FFF2-40B4-BE49-F238E27FC236}">
                <a16:creationId xmlns:a16="http://schemas.microsoft.com/office/drawing/2014/main" id="{7F3FFE95-1BD0-4DED-8F47-7470DC6AB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10972800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AF7"/>
          </a:solidFill>
          <a:ln xmlns:a="http://schemas.openxmlformats.org/drawingml/2006/main" w="9525">
            <a:solidFill>
              <a:srgbClr val="D3D0C8"/>
            </a:solidFill>
            <a:prstDash val="solid"/>
          </a:ln>
        </p:spPr>
      </p:sp>
      <p:sp>
        <p:nvSpPr>
          <p:cNvPr id="27" name="xship-accent">
            <a:extLst xmlns:a="http://schemas.openxmlformats.org/drawingml/2006/main">
              <a:ext uri="{FF2B5EF4-FFF2-40B4-BE49-F238E27FC236}">
                <a16:creationId xmlns:a16="http://schemas.microsoft.com/office/drawing/2014/main" id="{14A3A110-EF5E-4D9C-B035-BB242E0AF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133350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7A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xship-kicker">
            <a:extLst xmlns:a="http://schemas.openxmlformats.org/drawingml/2006/main">
              <a:ext uri="{FF2B5EF4-FFF2-40B4-BE49-F238E27FC236}">
                <a16:creationId xmlns:a16="http://schemas.microsoft.com/office/drawing/2014/main" id="{D481DA12-D614-440F-9E73-55F8628B2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5623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A7A75"/>
                </a:solidFill>
              </a:defRPr>
            </a:pPr>
            <a:r>
              <a:rPr sz="1125" b="1">
                <a:solidFill>
                  <a:srgbClr val="0A7A75"/>
                </a:solidFill>
              </a:rPr>
              <a:t>ONE CANDIDATE SPOTLIGHT</a:t>
            </a:r>
          </a:p>
        </p:txBody>
      </p:sp>
      <p:sp>
        <p:nvSpPr>
          <p:cNvPr id="29" name="xship-title">
            <a:extLst xmlns:a="http://schemas.openxmlformats.org/drawingml/2006/main">
              <a:ext uri="{FF2B5EF4-FFF2-40B4-BE49-F238E27FC236}">
                <a16:creationId xmlns:a16="http://schemas.microsoft.com/office/drawing/2014/main" id="{7836DED2-39A9-48A8-835B-E1910A82A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905250"/>
            <a:ext cx="4857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2A3B"/>
                </a:solidFill>
              </a:defRPr>
            </a:pPr>
            <a:r>
              <a:rPr sz="2025" b="1">
                <a:solidFill>
                  <a:srgbClr val="0B2A3B"/>
                </a:solidFill>
              </a:rPr>
              <a:t>xSHIP值得互访，但不能因愿景预选</a:t>
            </a:r>
          </a:p>
        </p:txBody>
      </p:sp>
      <p:sp>
        <p:nvSpPr>
          <p:cNvPr id="30" name="xship-body">
            <a:extLst xmlns:a="http://schemas.openxmlformats.org/drawingml/2006/main">
              <a:ext uri="{FF2B5EF4-FFF2-40B4-BE49-F238E27FC236}">
                <a16:creationId xmlns:a16="http://schemas.microsoft.com/office/drawing/2014/main" id="{F53DED11-BCB3-4520-84F4-1136C194C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57700"/>
            <a:ext cx="4857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E6C72"/>
                </a:solidFill>
              </a:defRPr>
            </a:pPr>
            <a:r>
              <a:rPr sz="1050" b="0">
                <a:solidFill>
                  <a:srgbClr val="5E6C72"/>
                </a:solidFill>
              </a:rPr>
              <a:t>平台愿景｜经纪场景＋xSHIP运输SaaS＋Warehouse.Plus履约自动化＋Pro Fulfill。</a:t>
            </a:r>
          </a:p>
          <a:p xmlns:a="http://schemas.openxmlformats.org/drawingml/2006/main">
            <a:pPr algn="l">
              <a:defRPr sz="1050" b="0">
                <a:solidFill>
                  <a:srgbClr val="5E6C72"/>
                </a:solidFill>
              </a:defRPr>
            </a:pPr>
            <a:r>
              <a:rPr sz="1050" b="0">
                <a:solidFill>
                  <a:srgbClr val="5E6C72"/>
                </a:solidFill>
              </a:rPr>
              <a:t>资本参与｜SEC（2026-06-22）列示Rapid Deals持有Linkhome 1,200,000股（7.39%）。</a:t>
            </a:r>
          </a:p>
          <a:p xmlns:a="http://schemas.openxmlformats.org/drawingml/2006/main">
            <a:pPr algn="l">
              <a:defRPr sz="1050" b="0">
                <a:solidFill>
                  <a:srgbClr val="5E6C72"/>
                </a:solidFill>
              </a:defRPr>
            </a:pPr>
            <a:r>
              <a:rPr sz="1050" b="0">
                <a:solidFill>
                  <a:srgbClr val="5E6C72"/>
                </a:solidFill>
              </a:rPr>
              <a:t>审慎边界｜两者均不证明统一控股、资金可用、生产成熟或ATS总实施能力。</a:t>
            </a:r>
          </a:p>
        </p:txBody>
      </p:sp>
      <p:sp>
        <p:nvSpPr>
          <p:cNvPr id="31" name="xship-proof-bar">
            <a:extLst xmlns:a="http://schemas.openxmlformats.org/drawingml/2006/main">
              <a:ext uri="{FF2B5EF4-FFF2-40B4-BE49-F238E27FC236}">
                <a16:creationId xmlns:a16="http://schemas.microsoft.com/office/drawing/2014/main" id="{9042D7D3-C497-4234-AD35-927E4DC6E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676650"/>
            <a:ext cx="571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7A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xship-proof-title">
            <a:extLst xmlns:a="http://schemas.openxmlformats.org/drawingml/2006/main">
              <a:ext uri="{FF2B5EF4-FFF2-40B4-BE49-F238E27FC236}">
                <a16:creationId xmlns:a16="http://schemas.microsoft.com/office/drawing/2014/main" id="{86A3D311-8ED5-424F-A9CC-FB9B982C6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63855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232D"/>
                </a:solidFill>
              </a:defRPr>
            </a:pPr>
            <a:r>
              <a:rPr sz="1725" b="1">
                <a:solidFill>
                  <a:srgbClr val="12232D"/>
                </a:solidFill>
              </a:rPr>
              <a:t>先索证</a:t>
            </a:r>
          </a:p>
        </p:txBody>
      </p:sp>
      <p:sp>
        <p:nvSpPr>
          <p:cNvPr id="33" name="xship-proof-body">
            <a:extLst xmlns:a="http://schemas.openxmlformats.org/drawingml/2006/main">
              <a:ext uri="{FF2B5EF4-FFF2-40B4-BE49-F238E27FC236}">
                <a16:creationId xmlns:a16="http://schemas.microsoft.com/office/drawing/2014/main" id="{8EE93EEA-F524-43A7-AAFA-25DF09D1A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924300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C72"/>
                </a:solidFill>
              </a:defRPr>
            </a:pPr>
            <a:r>
              <a:rPr sz="1275" b="0">
                <a:solidFill>
                  <a:srgbClr val="5E6C72"/>
                </a:solidFill>
              </a:rPr>
              <a:t>法律主体图、实名团队、源码／知识产权、安全、生产客户与资金责任。</a:t>
            </a:r>
          </a:p>
        </p:txBody>
      </p:sp>
      <p:sp>
        <p:nvSpPr>
          <p:cNvPr id="34" name="xship-pilot-bar">
            <a:extLst xmlns:a="http://schemas.openxmlformats.org/drawingml/2006/main">
              <a:ext uri="{FF2B5EF4-FFF2-40B4-BE49-F238E27FC236}">
                <a16:creationId xmlns:a16="http://schemas.microsoft.com/office/drawing/2014/main" id="{F5C445BE-8B12-4E81-B520-D84EE6BBA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495800"/>
            <a:ext cx="571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6F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xship-pilot-title">
            <a:extLst xmlns:a="http://schemas.openxmlformats.org/drawingml/2006/main">
              <a:ext uri="{FF2B5EF4-FFF2-40B4-BE49-F238E27FC236}">
                <a16:creationId xmlns:a16="http://schemas.microsoft.com/office/drawing/2014/main" id="{84CA9437-B95C-4F25-8E80-C53B5C044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4577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232D"/>
                </a:solidFill>
              </a:defRPr>
            </a:pPr>
            <a:r>
              <a:rPr sz="1725" b="1">
                <a:solidFill>
                  <a:srgbClr val="12232D"/>
                </a:solidFill>
              </a:rPr>
              <a:t>再试点</a:t>
            </a:r>
          </a:p>
        </p:txBody>
      </p:sp>
      <p:sp>
        <p:nvSpPr>
          <p:cNvPr id="36" name="xship-pilot-body">
            <a:extLst xmlns:a="http://schemas.openxmlformats.org/drawingml/2006/main">
              <a:ext uri="{FF2B5EF4-FFF2-40B4-BE49-F238E27FC236}">
                <a16:creationId xmlns:a16="http://schemas.microsoft.com/office/drawing/2014/main" id="{8FA09B1E-95F8-431E-AE54-9D7DE4036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43450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C72"/>
                </a:solidFill>
              </a:defRPr>
            </a:pPr>
            <a:r>
              <a:rPr sz="1275" b="0">
                <a:solidFill>
                  <a:srgbClr val="5E6C72"/>
                </a:solidFill>
              </a:rPr>
              <a:t>6–8周、单域、脱敏、可停止；通过阶段门才扩围。</a:t>
            </a:r>
          </a:p>
        </p:txBody>
      </p:sp>
      <p:sp>
        <p:nvSpPr>
          <p:cNvPr id="37" name="xship-board-talk-bar">
            <a:extLst xmlns:a="http://schemas.openxmlformats.org/drawingml/2006/main">
              <a:ext uri="{FF2B5EF4-FFF2-40B4-BE49-F238E27FC236}">
                <a16:creationId xmlns:a16="http://schemas.microsoft.com/office/drawing/2014/main" id="{41D749CA-E3C0-43AD-A2E8-38BA63CDD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5276850"/>
            <a:ext cx="571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xship-board-talk-title">
            <a:extLst xmlns:a="http://schemas.openxmlformats.org/drawingml/2006/main">
              <a:ext uri="{FF2B5EF4-FFF2-40B4-BE49-F238E27FC236}">
                <a16:creationId xmlns:a16="http://schemas.microsoft.com/office/drawing/2014/main" id="{03081AE1-1BC1-423E-A6FE-F153FF92C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23875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2232D"/>
                </a:solidFill>
              </a:defRPr>
            </a:pPr>
            <a:r>
              <a:rPr sz="1725" b="1">
                <a:solidFill>
                  <a:srgbClr val="12232D"/>
                </a:solidFill>
              </a:rPr>
              <a:t>高层互访</a:t>
            </a:r>
          </a:p>
        </p:txBody>
      </p:sp>
      <p:sp>
        <p:nvSpPr>
          <p:cNvPr id="39" name="xship-board-talk-body">
            <a:extLst xmlns:a="http://schemas.openxmlformats.org/drawingml/2006/main">
              <a:ext uri="{FF2B5EF4-FFF2-40B4-BE49-F238E27FC236}">
                <a16:creationId xmlns:a16="http://schemas.microsoft.com/office/drawing/2014/main" id="{C98D1839-F882-44C0-8CD8-4FBA7AC9A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524500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C72"/>
                </a:solidFill>
              </a:defRPr>
            </a:pPr>
            <a:r>
              <a:rPr sz="1275" b="0">
                <a:solidFill>
                  <a:srgbClr val="5E6C72"/>
                </a:solidFill>
              </a:rPr>
              <a:t>谈三年定位、产品投入与责任架构；不把资本议题并入本次供应商评分。</a:t>
            </a:r>
          </a:p>
        </p:txBody>
      </p:sp>
    </p:spTree>
    <p:extLst>
      <p:ext uri="{BB962C8B-B14F-4D97-AF65-F5344CB8AC3E}">
        <p14:creationId xmlns:p14="http://schemas.microsoft.com/office/powerpoint/2010/main" val="18553199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section-10">
            <a:extLst xmlns:a="http://schemas.openxmlformats.org/drawingml/2006/main">
              <a:ext uri="{FF2B5EF4-FFF2-40B4-BE49-F238E27FC236}">
                <a16:creationId xmlns:a16="http://schemas.microsoft.com/office/drawing/2014/main" id="{A08E67E0-79A1-498E-B3D6-8786761F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A7A75"/>
                </a:solidFill>
              </a:defRPr>
            </a:pPr>
            <a:r>
              <a:rPr sz="1050" b="1">
                <a:solidFill>
                  <a:srgbClr val="0A7A75"/>
                </a:solidFill>
              </a:rPr>
              <a:t>09 · 90-DAY EXECUTION</a:t>
            </a:r>
          </a:p>
        </p:txBody>
      </p:sp>
      <p:sp>
        <p:nvSpPr>
          <p:cNvPr id="2" name="title-10">
            <a:extLst xmlns:a="http://schemas.openxmlformats.org/drawingml/2006/main">
              <a:ext uri="{FF2B5EF4-FFF2-40B4-BE49-F238E27FC236}">
                <a16:creationId xmlns:a16="http://schemas.microsoft.com/office/drawing/2014/main" id="{54371BB0-B00D-4DC8-8215-273AED455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2232D"/>
                </a:solidFill>
              </a:defRPr>
            </a:pPr>
            <a:r>
              <a:rPr sz="3450" b="1">
                <a:solidFill>
                  <a:srgbClr val="12232D"/>
                </a:solidFill>
              </a:rPr>
              <a:t>先指定内部负责人，再让供应商进入</a:t>
            </a:r>
          </a:p>
        </p:txBody>
      </p:sp>
      <p:sp>
        <p:nvSpPr>
          <p:cNvPr id="3" name="rule-64-136">
            <a:extLst xmlns:a="http://schemas.openxmlformats.org/drawingml/2006/main">
              <a:ext uri="{FF2B5EF4-FFF2-40B4-BE49-F238E27FC236}">
                <a16:creationId xmlns:a16="http://schemas.microsoft.com/office/drawing/2014/main" id="{C06881B2-9F59-4C2E-BAC7-22C9603B1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ule-64-686">
            <a:extLst xmlns:a="http://schemas.openxmlformats.org/drawingml/2006/main">
              <a:ext uri="{FF2B5EF4-FFF2-40B4-BE49-F238E27FC236}">
                <a16:creationId xmlns:a16="http://schemas.microsoft.com/office/drawing/2014/main" id="{2046E08E-CF57-4EFA-94C0-2669C213F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10">
            <a:extLst xmlns:a="http://schemas.openxmlformats.org/drawingml/2006/main">
              <a:ext uri="{FF2B5EF4-FFF2-40B4-BE49-F238E27FC236}">
                <a16:creationId xmlns:a16="http://schemas.microsoft.com/office/drawing/2014/main" id="{2501E03B-4985-41C0-8831-DD4FE36BA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ATS · MANAGEMENT DECISION BRIEF</a:t>
            </a:r>
          </a:p>
        </p:txBody>
      </p:sp>
      <p:sp>
        <p:nvSpPr>
          <p:cNvPr id="6" name="page-10">
            <a:extLst xmlns:a="http://schemas.openxmlformats.org/drawingml/2006/main">
              <a:ext uri="{FF2B5EF4-FFF2-40B4-BE49-F238E27FC236}">
                <a16:creationId xmlns:a16="http://schemas.microsoft.com/office/drawing/2014/main" id="{99BDAAD7-1694-43DE-A394-2785B4660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9130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10</a:t>
            </a:r>
          </a:p>
        </p:txBody>
      </p:sp>
      <p:sp>
        <p:nvSpPr>
          <p:cNvPr id="7" name="owner-callout">
            <a:extLst xmlns:a="http://schemas.openxmlformats.org/drawingml/2006/main">
              <a:ext uri="{FF2B5EF4-FFF2-40B4-BE49-F238E27FC236}">
                <a16:creationId xmlns:a16="http://schemas.microsoft.com/office/drawing/2014/main" id="{6D114E40-7842-48E3-8332-E754398A3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4381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0A7A75"/>
                </a:solidFill>
              </a:defRPr>
            </a:pPr>
            <a:r>
              <a:rPr sz="2400" b="1">
                <a:solidFill>
                  <a:srgbClr val="0A7A75"/>
                </a:solidFill>
              </a:rPr>
              <a:t>1名全职ATS内部实施经理</a:t>
            </a:r>
          </a:p>
        </p:txBody>
      </p:sp>
      <p:sp>
        <p:nvSpPr>
          <p:cNvPr id="8" name="owner-body">
            <a:extLst xmlns:a="http://schemas.openxmlformats.org/drawingml/2006/main">
              <a:ext uri="{FF2B5EF4-FFF2-40B4-BE49-F238E27FC236}">
                <a16:creationId xmlns:a16="http://schemas.microsoft.com/office/drawing/2014/main" id="{6A41FC42-C5BA-4C37-9EBB-AAF919DB2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4953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2232D"/>
                </a:solidFill>
              </a:defRPr>
            </a:pPr>
            <a:r>
              <a:rPr sz="1575" b="0">
                <a:solidFill>
                  <a:srgbClr val="12232D"/>
                </a:solidFill>
              </a:rPr>
              <a:t>负责事实、样本、权限、升级、验收与日常推进。</a:t>
            </a:r>
          </a:p>
          <a:p xmlns:a="http://schemas.openxmlformats.org/drawingml/2006/main">
            <a:pPr algn="l">
              <a:defRPr sz="1575" b="0">
                <a:solidFill>
                  <a:srgbClr val="12232D"/>
                </a:solidFill>
              </a:defRPr>
            </a:pPr>
            <a:r>
              <a:rPr sz="1575" b="0">
                <a:solidFill>
                  <a:srgbClr val="12232D"/>
                </a:solidFill>
              </a:rPr>
              <a:t>报价、运营、财务各有业务负责人及替补。</a:t>
            </a:r>
          </a:p>
        </p:txBody>
      </p:sp>
      <p:sp>
        <p:nvSpPr>
          <p:cNvPr id="9" name="rule-64-336">
            <a:extLst xmlns:a="http://schemas.openxmlformats.org/drawingml/2006/main">
              <a:ext uri="{FF2B5EF4-FFF2-40B4-BE49-F238E27FC236}">
                <a16:creationId xmlns:a16="http://schemas.microsoft.com/office/drawing/2014/main" id="{29C1C9AF-A704-4E73-A37C-C30F0C3AA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team-管理层负责人">
            <a:extLst xmlns:a="http://schemas.openxmlformats.org/drawingml/2006/main">
              <a:ext uri="{FF2B5EF4-FFF2-40B4-BE49-F238E27FC236}">
                <a16:creationId xmlns:a16="http://schemas.microsoft.com/office/drawing/2014/main" id="{E70A79A2-1E8D-4FD6-A0EF-9F07C8107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2A3B"/>
                </a:solidFill>
              </a:defRPr>
            </a:pPr>
            <a:r>
              <a:rPr sz="1575" b="1">
                <a:solidFill>
                  <a:srgbClr val="0B2A3B"/>
                </a:solidFill>
              </a:rPr>
              <a:t>管理层负责人</a:t>
            </a:r>
          </a:p>
        </p:txBody>
      </p:sp>
      <p:sp>
        <p:nvSpPr>
          <p:cNvPr id="11" name="team-管理层负责人-body">
            <a:extLst xmlns:a="http://schemas.openxmlformats.org/drawingml/2006/main">
              <a:ext uri="{FF2B5EF4-FFF2-40B4-BE49-F238E27FC236}">
                <a16:creationId xmlns:a16="http://schemas.microsoft.com/office/drawing/2014/main" id="{F165E2B4-6025-4C6A-ABEB-CC2AC460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3295650"/>
            <a:ext cx="3162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目标、预算、例外与继续／停止</a:t>
            </a:r>
          </a:p>
        </p:txBody>
      </p:sp>
      <p:sp>
        <p:nvSpPr>
          <p:cNvPr id="12" name="rule-64-390">
            <a:extLst xmlns:a="http://schemas.openxmlformats.org/drawingml/2006/main">
              <a:ext uri="{FF2B5EF4-FFF2-40B4-BE49-F238E27FC236}">
                <a16:creationId xmlns:a16="http://schemas.microsoft.com/office/drawing/2014/main" id="{1B599E7E-971A-440A-BF29-A14E794BB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am-内部实施经理">
            <a:extLst xmlns:a="http://schemas.openxmlformats.org/drawingml/2006/main">
              <a:ext uri="{FF2B5EF4-FFF2-40B4-BE49-F238E27FC236}">
                <a16:creationId xmlns:a16="http://schemas.microsoft.com/office/drawing/2014/main" id="{B37BA62D-D8C4-49A3-9EEC-69CE10A73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2A3B"/>
                </a:solidFill>
              </a:defRPr>
            </a:pPr>
            <a:r>
              <a:rPr sz="1575" b="1">
                <a:solidFill>
                  <a:srgbClr val="0B2A3B"/>
                </a:solidFill>
              </a:rPr>
              <a:t>内部实施经理</a:t>
            </a:r>
          </a:p>
        </p:txBody>
      </p:sp>
      <p:sp>
        <p:nvSpPr>
          <p:cNvPr id="14" name="team-内部实施经理-body">
            <a:extLst xmlns:a="http://schemas.openxmlformats.org/drawingml/2006/main">
              <a:ext uri="{FF2B5EF4-FFF2-40B4-BE49-F238E27FC236}">
                <a16:creationId xmlns:a16="http://schemas.microsoft.com/office/drawing/2014/main" id="{8E2EF837-E5A5-4292-8061-E07B1FCFB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3810000"/>
            <a:ext cx="3162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全职推进与验收证据</a:t>
            </a:r>
          </a:p>
        </p:txBody>
      </p:sp>
      <p:sp>
        <p:nvSpPr>
          <p:cNvPr id="15" name="rule-64-444">
            <a:extLst xmlns:a="http://schemas.openxmlformats.org/drawingml/2006/main">
              <a:ext uri="{FF2B5EF4-FFF2-40B4-BE49-F238E27FC236}">
                <a16:creationId xmlns:a16="http://schemas.microsoft.com/office/drawing/2014/main" id="{8483491B-75E0-4C77-B974-B6FF83067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am-业务负责人">
            <a:extLst xmlns:a="http://schemas.openxmlformats.org/drawingml/2006/main">
              <a:ext uri="{FF2B5EF4-FFF2-40B4-BE49-F238E27FC236}">
                <a16:creationId xmlns:a16="http://schemas.microsoft.com/office/drawing/2014/main" id="{7E741D8B-7F22-4C68-9166-DB40FB7AD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2A3B"/>
                </a:solidFill>
              </a:defRPr>
            </a:pPr>
            <a:r>
              <a:rPr sz="1575" b="1">
                <a:solidFill>
                  <a:srgbClr val="0B2A3B"/>
                </a:solidFill>
              </a:rPr>
              <a:t>业务负责人</a:t>
            </a:r>
          </a:p>
        </p:txBody>
      </p:sp>
      <p:sp>
        <p:nvSpPr>
          <p:cNvPr id="17" name="team-业务负责人-body">
            <a:extLst xmlns:a="http://schemas.openxmlformats.org/drawingml/2006/main">
              <a:ext uri="{FF2B5EF4-FFF2-40B4-BE49-F238E27FC236}">
                <a16:creationId xmlns:a16="http://schemas.microsoft.com/office/drawing/2014/main" id="{22E9479B-228C-41E4-8387-96021BC47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4324350"/>
            <a:ext cx="3162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报价／运营／财务口径签字</a:t>
            </a:r>
          </a:p>
        </p:txBody>
      </p:sp>
      <p:sp>
        <p:nvSpPr>
          <p:cNvPr id="18" name="rule-64-498">
            <a:extLst xmlns:a="http://schemas.openxmlformats.org/drawingml/2006/main">
              <a:ext uri="{FF2B5EF4-FFF2-40B4-BE49-F238E27FC236}">
                <a16:creationId xmlns:a16="http://schemas.microsoft.com/office/drawing/2014/main" id="{FA312A6F-78ED-419F-B632-C0C50784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43450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team-供应商">
            <a:extLst xmlns:a="http://schemas.openxmlformats.org/drawingml/2006/main">
              <a:ext uri="{FF2B5EF4-FFF2-40B4-BE49-F238E27FC236}">
                <a16:creationId xmlns:a16="http://schemas.microsoft.com/office/drawing/2014/main" id="{D7CEDC49-98D5-49B0-BC95-07E679641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387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2A3B"/>
                </a:solidFill>
              </a:defRPr>
            </a:pPr>
            <a:r>
              <a:rPr sz="1575" b="1">
                <a:solidFill>
                  <a:srgbClr val="0B2A3B"/>
                </a:solidFill>
              </a:rPr>
              <a:t>供应商</a:t>
            </a:r>
          </a:p>
        </p:txBody>
      </p:sp>
      <p:sp>
        <p:nvSpPr>
          <p:cNvPr id="20" name="team-供应商-body">
            <a:extLst xmlns:a="http://schemas.openxmlformats.org/drawingml/2006/main">
              <a:ext uri="{FF2B5EF4-FFF2-40B4-BE49-F238E27FC236}">
                <a16:creationId xmlns:a16="http://schemas.microsoft.com/office/drawing/2014/main" id="{1B68C75D-78A8-4F40-80BB-31A467203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4838700"/>
            <a:ext cx="3162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配置、迁移、培训、缺陷与上线</a:t>
            </a:r>
          </a:p>
        </p:txBody>
      </p:sp>
      <p:sp>
        <p:nvSpPr>
          <p:cNvPr id="21" name="rule-64-552">
            <a:extLst xmlns:a="http://schemas.openxmlformats.org/drawingml/2006/main">
              <a:ext uri="{FF2B5EF4-FFF2-40B4-BE49-F238E27FC236}">
                <a16:creationId xmlns:a16="http://schemas.microsoft.com/office/drawing/2014/main" id="{3B6DC2AE-3389-4978-BC0B-CE44B8B68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team-独立顾问">
            <a:extLst xmlns:a="http://schemas.openxmlformats.org/drawingml/2006/main">
              <a:ext uri="{FF2B5EF4-FFF2-40B4-BE49-F238E27FC236}">
                <a16:creationId xmlns:a16="http://schemas.microsoft.com/office/drawing/2014/main" id="{6975D54E-8D28-4C43-A058-B83AF1E32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530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2A3B"/>
                </a:solidFill>
              </a:defRPr>
            </a:pPr>
            <a:r>
              <a:rPr sz="1575" b="1">
                <a:solidFill>
                  <a:srgbClr val="0B2A3B"/>
                </a:solidFill>
              </a:rPr>
              <a:t>独立顾问</a:t>
            </a:r>
          </a:p>
        </p:txBody>
      </p:sp>
      <p:sp>
        <p:nvSpPr>
          <p:cNvPr id="23" name="team-独立顾问-body">
            <a:extLst xmlns:a="http://schemas.openxmlformats.org/drawingml/2006/main">
              <a:ext uri="{FF2B5EF4-FFF2-40B4-BE49-F238E27FC236}">
                <a16:creationId xmlns:a16="http://schemas.microsoft.com/office/drawing/2014/main" id="{B16C91C8-7951-4C9F-B723-7475B0A13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5353050"/>
            <a:ext cx="3162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6C72"/>
                </a:solidFill>
              </a:defRPr>
            </a:pPr>
            <a:r>
              <a:rPr sz="1350" b="0">
                <a:solidFill>
                  <a:srgbClr val="5E6C72"/>
                </a:solidFill>
              </a:rPr>
              <a:t>架构、供应商与阶段验收审查</a:t>
            </a:r>
          </a:p>
        </p:txBody>
      </p:sp>
      <p:sp>
        <p:nvSpPr>
          <p:cNvPr id="24" name="phase-0">
            <a:extLst xmlns:a="http://schemas.openxmlformats.org/drawingml/2006/main">
              <a:ext uri="{FF2B5EF4-FFF2-40B4-BE49-F238E27FC236}">
                <a16:creationId xmlns:a16="http://schemas.microsoft.com/office/drawing/2014/main" id="{5CAAC054-8A91-4BDB-ACEB-11FADC50E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676400"/>
            <a:ext cx="4953000" cy="129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9525">
            <a:solidFill>
              <a:srgbClr val="D3D0C8"/>
            </a:solidFill>
            <a:prstDash val="solid"/>
          </a:ln>
        </p:spPr>
      </p:sp>
      <p:sp>
        <p:nvSpPr>
          <p:cNvPr id="25" name="phase-0-time">
            <a:extLst xmlns:a="http://schemas.openxmlformats.org/drawingml/2006/main">
              <a:ext uri="{FF2B5EF4-FFF2-40B4-BE49-F238E27FC236}">
                <a16:creationId xmlns:a16="http://schemas.microsoft.com/office/drawing/2014/main" id="{302F0B92-873C-4D5B-877A-6F95208E1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1847850"/>
            <a:ext cx="1257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A7A75"/>
                </a:solidFill>
              </a:defRPr>
            </a:pPr>
            <a:r>
              <a:rPr sz="1500" b="1">
                <a:solidFill>
                  <a:srgbClr val="0A7A75"/>
                </a:solidFill>
              </a:rPr>
              <a:t>0–30天</a:t>
            </a:r>
          </a:p>
        </p:txBody>
      </p:sp>
      <p:sp>
        <p:nvSpPr>
          <p:cNvPr id="26" name="phase-0-title">
            <a:extLst xmlns:a="http://schemas.openxmlformats.org/drawingml/2006/main">
              <a:ext uri="{FF2B5EF4-FFF2-40B4-BE49-F238E27FC236}">
                <a16:creationId xmlns:a16="http://schemas.microsoft.com/office/drawing/2014/main" id="{982180BB-6133-4FC9-88DE-2CBDE7822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828800"/>
            <a:ext cx="2990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2232D"/>
                </a:solidFill>
              </a:defRPr>
            </a:pPr>
            <a:r>
              <a:rPr sz="1950" b="1">
                <a:solidFill>
                  <a:srgbClr val="12232D"/>
                </a:solidFill>
              </a:rPr>
              <a:t>核实事实与基线</a:t>
            </a:r>
          </a:p>
        </p:txBody>
      </p:sp>
      <p:sp>
        <p:nvSpPr>
          <p:cNvPr id="27" name="phase-0-gate">
            <a:extLst xmlns:a="http://schemas.openxmlformats.org/drawingml/2006/main">
              <a:ext uri="{FF2B5EF4-FFF2-40B4-BE49-F238E27FC236}">
                <a16:creationId xmlns:a16="http://schemas.microsoft.com/office/drawing/2014/main" id="{E8E9ACCE-B8FD-43FC-BCF5-7E7BF222E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419350"/>
            <a:ext cx="4419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C72"/>
                </a:solidFill>
              </a:defRPr>
            </a:pPr>
            <a:r>
              <a:rPr sz="1275" b="0">
                <a:solidFill>
                  <a:srgbClr val="5E6C72"/>
                </a:solidFill>
              </a:rPr>
              <a:t>进入下一阶段：内部负责人＋10票样本就绪</a:t>
            </a:r>
          </a:p>
        </p:txBody>
      </p:sp>
      <p:sp>
        <p:nvSpPr>
          <p:cNvPr id="28" name="phase-1">
            <a:extLst xmlns:a="http://schemas.openxmlformats.org/drawingml/2006/main">
              <a:ext uri="{FF2B5EF4-FFF2-40B4-BE49-F238E27FC236}">
                <a16:creationId xmlns:a16="http://schemas.microsoft.com/office/drawing/2014/main" id="{CFB54CEA-C081-45EC-A2B3-7E6115EC9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43250"/>
            <a:ext cx="4953000" cy="129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E5D1"/>
          </a:solidFill>
          <a:ln xmlns:a="http://schemas.openxmlformats.org/drawingml/2006/main" w="9525">
            <a:solidFill>
              <a:srgbClr val="D3D0C8"/>
            </a:solidFill>
            <a:prstDash val="solid"/>
          </a:ln>
        </p:spPr>
      </p:sp>
      <p:sp>
        <p:nvSpPr>
          <p:cNvPr id="29" name="phase-1-time">
            <a:extLst xmlns:a="http://schemas.openxmlformats.org/drawingml/2006/main">
              <a:ext uri="{FF2B5EF4-FFF2-40B4-BE49-F238E27FC236}">
                <a16:creationId xmlns:a16="http://schemas.microsoft.com/office/drawing/2014/main" id="{0F275178-C1EB-48AC-85A8-93765EAB9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314700"/>
            <a:ext cx="1257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B96F24"/>
                </a:solidFill>
              </a:defRPr>
            </a:pPr>
            <a:r>
              <a:rPr sz="1500" b="1">
                <a:solidFill>
                  <a:srgbClr val="B96F24"/>
                </a:solidFill>
              </a:rPr>
              <a:t>31–60天</a:t>
            </a:r>
          </a:p>
        </p:txBody>
      </p:sp>
      <p:sp>
        <p:nvSpPr>
          <p:cNvPr id="30" name="phase-1-title">
            <a:extLst xmlns:a="http://schemas.openxmlformats.org/drawingml/2006/main">
              <a:ext uri="{FF2B5EF4-FFF2-40B4-BE49-F238E27FC236}">
                <a16:creationId xmlns:a16="http://schemas.microsoft.com/office/drawing/2014/main" id="{4DB76FFF-9B31-484F-868E-E25B0ED6D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295650"/>
            <a:ext cx="2990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2232D"/>
                </a:solidFill>
              </a:defRPr>
            </a:pPr>
            <a:r>
              <a:rPr sz="1950" b="1">
                <a:solidFill>
                  <a:srgbClr val="12232D"/>
                </a:solidFill>
              </a:rPr>
              <a:t>同题比较与合同边界</a:t>
            </a:r>
          </a:p>
        </p:txBody>
      </p:sp>
      <p:sp>
        <p:nvSpPr>
          <p:cNvPr id="31" name="phase-1-gate">
            <a:extLst xmlns:a="http://schemas.openxmlformats.org/drawingml/2006/main">
              <a:ext uri="{FF2B5EF4-FFF2-40B4-BE49-F238E27FC236}">
                <a16:creationId xmlns:a16="http://schemas.microsoft.com/office/drawing/2014/main" id="{971B41A6-A23A-4A1C-95B3-DFA57BE1B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886200"/>
            <a:ext cx="4419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C72"/>
                </a:solidFill>
              </a:defRPr>
            </a:pPr>
            <a:r>
              <a:rPr sz="1275" b="0">
                <a:solidFill>
                  <a:srgbClr val="5E6C72"/>
                </a:solidFill>
              </a:rPr>
              <a:t>进入下一阶段：试点范围、验收与责任签字</a:t>
            </a:r>
          </a:p>
        </p:txBody>
      </p:sp>
      <p:sp>
        <p:nvSpPr>
          <p:cNvPr id="32" name="phase-2">
            <a:extLst xmlns:a="http://schemas.openxmlformats.org/drawingml/2006/main">
              <a:ext uri="{FF2B5EF4-FFF2-40B4-BE49-F238E27FC236}">
                <a16:creationId xmlns:a16="http://schemas.microsoft.com/office/drawing/2014/main" id="{C8B70AEC-A0F0-466F-A4D8-00472DB4F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610100"/>
            <a:ext cx="4953000" cy="129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AF7"/>
          </a:solidFill>
          <a:ln xmlns:a="http://schemas.openxmlformats.org/drawingml/2006/main" w="9525">
            <a:solidFill>
              <a:srgbClr val="D3D0C8"/>
            </a:solidFill>
            <a:prstDash val="solid"/>
          </a:ln>
        </p:spPr>
      </p:sp>
      <p:sp>
        <p:nvSpPr>
          <p:cNvPr id="33" name="phase-2-time">
            <a:extLst xmlns:a="http://schemas.openxmlformats.org/drawingml/2006/main">
              <a:ext uri="{FF2B5EF4-FFF2-40B4-BE49-F238E27FC236}">
                <a16:creationId xmlns:a16="http://schemas.microsoft.com/office/drawing/2014/main" id="{638F3223-7660-450D-B18F-7E43EFD09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781550"/>
            <a:ext cx="1257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A7A75"/>
                </a:solidFill>
              </a:defRPr>
            </a:pPr>
            <a:r>
              <a:rPr sz="1500" b="1">
                <a:solidFill>
                  <a:srgbClr val="0A7A75"/>
                </a:solidFill>
              </a:rPr>
              <a:t>61–90天</a:t>
            </a:r>
          </a:p>
        </p:txBody>
      </p:sp>
      <p:sp>
        <p:nvSpPr>
          <p:cNvPr id="34" name="phase-2-title">
            <a:extLst xmlns:a="http://schemas.openxmlformats.org/drawingml/2006/main">
              <a:ext uri="{FF2B5EF4-FFF2-40B4-BE49-F238E27FC236}">
                <a16:creationId xmlns:a16="http://schemas.microsoft.com/office/drawing/2014/main" id="{C2C6FF95-DE00-40AD-828A-BE61F1D26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762500"/>
            <a:ext cx="2990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2232D"/>
                </a:solidFill>
              </a:defRPr>
            </a:pPr>
            <a:r>
              <a:rPr sz="1950" b="1">
                <a:solidFill>
                  <a:srgbClr val="12232D"/>
                </a:solidFill>
              </a:rPr>
              <a:t>受控生产验证</a:t>
            </a:r>
          </a:p>
        </p:txBody>
      </p:sp>
      <p:sp>
        <p:nvSpPr>
          <p:cNvPr id="35" name="phase-2-gate">
            <a:extLst xmlns:a="http://schemas.openxmlformats.org/drawingml/2006/main">
              <a:ext uri="{FF2B5EF4-FFF2-40B4-BE49-F238E27FC236}">
                <a16:creationId xmlns:a16="http://schemas.microsoft.com/office/drawing/2014/main" id="{863A10AE-0FE6-4EB9-80C2-EE120E32A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5353050"/>
            <a:ext cx="4419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C72"/>
                </a:solidFill>
              </a:defRPr>
            </a:pPr>
            <a:r>
              <a:rPr sz="1275" b="0">
                <a:solidFill>
                  <a:srgbClr val="5E6C72"/>
                </a:solidFill>
              </a:rPr>
              <a:t>进入下一阶段：用户、对账、导出通过</a:t>
            </a:r>
          </a:p>
        </p:txBody>
      </p:sp>
    </p:spTree>
    <p:extLst>
      <p:ext uri="{BB962C8B-B14F-4D97-AF65-F5344CB8AC3E}">
        <p14:creationId xmlns:p14="http://schemas.microsoft.com/office/powerpoint/2010/main" val="5542383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section-11">
            <a:extLst xmlns:a="http://schemas.openxmlformats.org/drawingml/2006/main">
              <a:ext uri="{FF2B5EF4-FFF2-40B4-BE49-F238E27FC236}">
                <a16:creationId xmlns:a16="http://schemas.microsoft.com/office/drawing/2014/main" id="{C6AF01CC-CFAE-4D70-BAB8-B15E7B6E2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A7A75"/>
                </a:solidFill>
              </a:defRPr>
            </a:pPr>
            <a:r>
              <a:rPr sz="1050" b="1">
                <a:solidFill>
                  <a:srgbClr val="0A7A75"/>
                </a:solidFill>
              </a:rPr>
              <a:t>10 · DECISION REQUESTED</a:t>
            </a:r>
          </a:p>
        </p:txBody>
      </p:sp>
      <p:sp>
        <p:nvSpPr>
          <p:cNvPr id="2" name="title-11">
            <a:extLst xmlns:a="http://schemas.openxmlformats.org/drawingml/2006/main">
              <a:ext uri="{FF2B5EF4-FFF2-40B4-BE49-F238E27FC236}">
                <a16:creationId xmlns:a16="http://schemas.microsoft.com/office/drawing/2014/main" id="{36B113F7-794D-4A34-9B88-99A41AFBB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2232D"/>
                </a:solidFill>
              </a:defRPr>
            </a:pPr>
            <a:r>
              <a:rPr sz="3450" b="1">
                <a:solidFill>
                  <a:srgbClr val="12232D"/>
                </a:solidFill>
              </a:rPr>
              <a:t>今天批准方向与验证机制，不批准独家或全量重建</a:t>
            </a:r>
          </a:p>
        </p:txBody>
      </p:sp>
      <p:sp>
        <p:nvSpPr>
          <p:cNvPr id="3" name="rule-64-136">
            <a:extLst xmlns:a="http://schemas.openxmlformats.org/drawingml/2006/main">
              <a:ext uri="{FF2B5EF4-FFF2-40B4-BE49-F238E27FC236}">
                <a16:creationId xmlns:a16="http://schemas.microsoft.com/office/drawing/2014/main" id="{E4670A98-03EB-4A8E-B3AC-1D3F33D87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rule-64-686">
            <a:extLst xmlns:a="http://schemas.openxmlformats.org/drawingml/2006/main">
              <a:ext uri="{FF2B5EF4-FFF2-40B4-BE49-F238E27FC236}">
                <a16:creationId xmlns:a16="http://schemas.microsoft.com/office/drawing/2014/main" id="{DB0B1632-291F-42BF-AEA1-A006D215C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footer-11">
            <a:extLst xmlns:a="http://schemas.openxmlformats.org/drawingml/2006/main">
              <a:ext uri="{FF2B5EF4-FFF2-40B4-BE49-F238E27FC236}">
                <a16:creationId xmlns:a16="http://schemas.microsoft.com/office/drawing/2014/main" id="{CBFD4613-95FB-41F3-89C4-A12CB3BBE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ATS · MANAGEMENT DECISION BRIEF</a:t>
            </a:r>
          </a:p>
        </p:txBody>
      </p:sp>
      <p:sp>
        <p:nvSpPr>
          <p:cNvPr id="6" name="page-11">
            <a:extLst xmlns:a="http://schemas.openxmlformats.org/drawingml/2006/main">
              <a:ext uri="{FF2B5EF4-FFF2-40B4-BE49-F238E27FC236}">
                <a16:creationId xmlns:a16="http://schemas.microsoft.com/office/drawing/2014/main" id="{CCE030DE-EB6E-4D84-8F20-07818660B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9130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5E6C72"/>
                </a:solidFill>
              </a:defRPr>
            </a:pPr>
            <a:r>
              <a:rPr sz="825" b="0">
                <a:solidFill>
                  <a:srgbClr val="5E6C72"/>
                </a:solidFill>
              </a:rPr>
              <a:t>11</a:t>
            </a:r>
          </a:p>
        </p:txBody>
      </p:sp>
      <p:sp>
        <p:nvSpPr>
          <p:cNvPr id="7" name="quote-block">
            <a:extLst xmlns:a="http://schemas.openxmlformats.org/drawingml/2006/main">
              <a:ext uri="{FF2B5EF4-FFF2-40B4-BE49-F238E27FC236}">
                <a16:creationId xmlns:a16="http://schemas.microsoft.com/office/drawing/2014/main" id="{B07FA485-A544-4061-8D75-85A5F1EDC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3333750" cy="398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quote-label">
            <a:extLst xmlns:a="http://schemas.openxmlformats.org/drawingml/2006/main">
              <a:ext uri="{FF2B5EF4-FFF2-40B4-BE49-F238E27FC236}">
                <a16:creationId xmlns:a16="http://schemas.microsoft.com/office/drawing/2014/main" id="{B7D67215-40E6-4DAD-A229-DA0E28CE4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8ED5CF"/>
                </a:solidFill>
              </a:defRPr>
            </a:pPr>
            <a:r>
              <a:rPr sz="1050" b="1">
                <a:solidFill>
                  <a:srgbClr val="8ED5CF"/>
                </a:solidFill>
              </a:rPr>
              <a:t>60 DAYS · INDEPENDENT ADVISORY</a:t>
            </a:r>
          </a:p>
        </p:txBody>
      </p:sp>
      <p:sp>
        <p:nvSpPr>
          <p:cNvPr id="9" name="quote-total">
            <a:extLst xmlns:a="http://schemas.openxmlformats.org/drawingml/2006/main">
              <a:ext uri="{FF2B5EF4-FFF2-40B4-BE49-F238E27FC236}">
                <a16:creationId xmlns:a16="http://schemas.microsoft.com/office/drawing/2014/main" id="{71E66ADD-B057-4CCB-9F28-D20C3A708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09850"/>
            <a:ext cx="28003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$12,000</a:t>
            </a:r>
          </a:p>
        </p:txBody>
      </p:sp>
      <p:sp>
        <p:nvSpPr>
          <p:cNvPr id="10" name="quote-hours">
            <a:extLst xmlns:a="http://schemas.openxmlformats.org/drawingml/2006/main">
              <a:ext uri="{FF2B5EF4-FFF2-40B4-BE49-F238E27FC236}">
                <a16:creationId xmlns:a16="http://schemas.microsoft.com/office/drawing/2014/main" id="{47AE2437-5871-4BB7-81C3-7696FB647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29000"/>
            <a:ext cx="2800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A5DDD8"/>
                </a:solidFill>
              </a:defRPr>
            </a:pPr>
            <a:r>
              <a:rPr sz="1800" b="1">
                <a:solidFill>
                  <a:srgbClr val="A5DDD8"/>
                </a:solidFill>
              </a:rPr>
              <a:t>总计最多32小时</a:t>
            </a:r>
          </a:p>
        </p:txBody>
      </p:sp>
      <p:sp>
        <p:nvSpPr>
          <p:cNvPr id="11" name="rule-110-420">
            <a:extLst xmlns:a="http://schemas.openxmlformats.org/drawingml/2006/main">
              <a:ext uri="{FF2B5EF4-FFF2-40B4-BE49-F238E27FC236}">
                <a16:creationId xmlns:a16="http://schemas.microsoft.com/office/drawing/2014/main" id="{7FD3113E-B11E-4791-BC13-5AA0CC75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00500"/>
            <a:ext cx="2457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0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quote-scope">
            <a:extLst xmlns:a="http://schemas.openxmlformats.org/drawingml/2006/main">
              <a:ext uri="{FF2B5EF4-FFF2-40B4-BE49-F238E27FC236}">
                <a16:creationId xmlns:a16="http://schemas.microsoft.com/office/drawing/2014/main" id="{9B488DBF-52D9-4AEF-8025-E7DA3CAAF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10050"/>
            <a:ext cx="2800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D6E2E5"/>
                </a:solidFill>
              </a:defRPr>
            </a:pPr>
            <a:r>
              <a:rPr sz="1350" b="0">
                <a:solidFill>
                  <a:srgbClr val="D6E2E5"/>
                </a:solidFill>
              </a:rPr>
              <a:t>每家1次90分钟同题演示</a:t>
            </a:r>
          </a:p>
          <a:p xmlns:a="http://schemas.openxmlformats.org/drawingml/2006/main">
            <a:pPr algn="ctr">
              <a:defRPr sz="1350" b="0">
                <a:solidFill>
                  <a:srgbClr val="D6E2E5"/>
                </a:solidFill>
              </a:defRPr>
            </a:pPr>
            <a:r>
              <a:rPr sz="1350" b="0">
                <a:solidFill>
                  <a:srgbClr val="D6E2E5"/>
                </a:solidFill>
              </a:rPr>
              <a:t>＋1轮书面追问</a:t>
            </a:r>
          </a:p>
          <a:p xmlns:a="http://schemas.openxmlformats.org/drawingml/2006/main">
            <a:pPr algn="ctr">
              <a:defRPr sz="1350" b="0">
                <a:solidFill>
                  <a:srgbClr val="D6E2E5"/>
                </a:solidFill>
              </a:defRPr>
            </a:pPr>
            <a:r>
              <a:rPr sz="1350" b="0">
                <a:solidFill>
                  <a:srgbClr val="D6E2E5"/>
                </a:solidFill>
              </a:rPr>
              <a:t>2次内部实施经理辅导</a:t>
            </a:r>
          </a:p>
        </p:txBody>
      </p:sp>
      <p:sp>
        <p:nvSpPr>
          <p:cNvPr id="13" name="quote-exclusions">
            <a:extLst xmlns:a="http://schemas.openxmlformats.org/drawingml/2006/main">
              <a:ext uri="{FF2B5EF4-FFF2-40B4-BE49-F238E27FC236}">
                <a16:creationId xmlns:a16="http://schemas.microsoft.com/office/drawing/2014/main" id="{F375549E-9DAA-47E3-84AF-2130394BC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200650"/>
            <a:ext cx="2800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8FAAB4"/>
                </a:solidFill>
              </a:defRPr>
            </a:pPr>
            <a:r>
              <a:rPr sz="900" b="0">
                <a:solidFill>
                  <a:srgbClr val="8FAAB4"/>
                </a:solidFill>
              </a:rPr>
              <a:t>不含软件、供应商实施、试点、</a:t>
            </a:r>
          </a:p>
          <a:p xmlns:a="http://schemas.openxmlformats.org/drawingml/2006/main">
            <a:pPr algn="ctr">
              <a:defRPr sz="900" b="0">
                <a:solidFill>
                  <a:srgbClr val="8FAAB4"/>
                </a:solidFill>
              </a:defRPr>
            </a:pPr>
            <a:r>
              <a:rPr sz="900" b="0">
                <a:solidFill>
                  <a:srgbClr val="8FAAB4"/>
                </a:solidFill>
              </a:rPr>
              <a:t>差旅与第三方费用</a:t>
            </a:r>
          </a:p>
        </p:txBody>
      </p:sp>
      <p:sp>
        <p:nvSpPr>
          <p:cNvPr id="14" name="decision-01">
            <a:extLst xmlns:a="http://schemas.openxmlformats.org/drawingml/2006/main">
              <a:ext uri="{FF2B5EF4-FFF2-40B4-BE49-F238E27FC236}">
                <a16:creationId xmlns:a16="http://schemas.microsoft.com/office/drawing/2014/main" id="{E26B4AE0-B960-4228-ADF4-4FF34EC8A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8097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A7A75"/>
                </a:solidFill>
              </a:defRPr>
            </a:pPr>
            <a:r>
              <a:rPr sz="1350" b="1">
                <a:solidFill>
                  <a:srgbClr val="0A7A75"/>
                </a:solidFill>
              </a:rPr>
              <a:t>01</a:t>
            </a:r>
          </a:p>
        </p:txBody>
      </p:sp>
      <p:sp>
        <p:nvSpPr>
          <p:cNvPr id="15" name="decision-01-body">
            <a:extLst xmlns:a="http://schemas.openxmlformats.org/drawingml/2006/main">
              <a:ext uri="{FF2B5EF4-FFF2-40B4-BE49-F238E27FC236}">
                <a16:creationId xmlns:a16="http://schemas.microsoft.com/office/drawing/2014/main" id="{69B0D86B-0629-4507-BE05-361EC9F8A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1733550"/>
            <a:ext cx="628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32D"/>
                </a:solidFill>
              </a:defRPr>
            </a:pPr>
            <a:r>
              <a:rPr sz="1500" b="1">
                <a:solidFill>
                  <a:srgbClr val="12232D"/>
                </a:solidFill>
              </a:rPr>
              <a:t>选择A、B或C；若无相反战略取向，建议B。</a:t>
            </a:r>
          </a:p>
        </p:txBody>
      </p:sp>
      <p:sp>
        <p:nvSpPr>
          <p:cNvPr id="16" name="rule-470-242">
            <a:extLst xmlns:a="http://schemas.openxmlformats.org/drawingml/2006/main">
              <a:ext uri="{FF2B5EF4-FFF2-40B4-BE49-F238E27FC236}">
                <a16:creationId xmlns:a16="http://schemas.microsoft.com/office/drawing/2014/main" id="{1FADCF96-6233-47EB-BAE4-9FC6C70B1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305050"/>
            <a:ext cx="6972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decision-02">
            <a:extLst xmlns:a="http://schemas.openxmlformats.org/drawingml/2006/main">
              <a:ext uri="{FF2B5EF4-FFF2-40B4-BE49-F238E27FC236}">
                <a16:creationId xmlns:a16="http://schemas.microsoft.com/office/drawing/2014/main" id="{A2E7B016-9051-404A-A129-9E3AB84F9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59080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A7A75"/>
                </a:solidFill>
              </a:defRPr>
            </a:pPr>
            <a:r>
              <a:rPr sz="1350" b="1">
                <a:solidFill>
                  <a:srgbClr val="0A7A75"/>
                </a:solidFill>
              </a:rPr>
              <a:t>02</a:t>
            </a:r>
          </a:p>
        </p:txBody>
      </p:sp>
      <p:sp>
        <p:nvSpPr>
          <p:cNvPr id="18" name="decision-02-body">
            <a:extLst xmlns:a="http://schemas.openxmlformats.org/drawingml/2006/main">
              <a:ext uri="{FF2B5EF4-FFF2-40B4-BE49-F238E27FC236}">
                <a16:creationId xmlns:a16="http://schemas.microsoft.com/office/drawing/2014/main" id="{C728DE87-5F2D-4379-A775-DC88039E0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514600"/>
            <a:ext cx="628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32D"/>
                </a:solidFill>
              </a:defRPr>
            </a:pPr>
            <a:r>
              <a:rPr sz="1500" b="1">
                <a:solidFill>
                  <a:srgbClr val="12232D"/>
                </a:solidFill>
              </a:rPr>
              <a:t>5个工作日内指定内部实施经理及业务负责人。</a:t>
            </a:r>
          </a:p>
        </p:txBody>
      </p:sp>
      <p:sp>
        <p:nvSpPr>
          <p:cNvPr id="19" name="rule-470-324">
            <a:extLst xmlns:a="http://schemas.openxmlformats.org/drawingml/2006/main">
              <a:ext uri="{FF2B5EF4-FFF2-40B4-BE49-F238E27FC236}">
                <a16:creationId xmlns:a16="http://schemas.microsoft.com/office/drawing/2014/main" id="{87EC4F1D-AF4C-4D8A-808F-1CFA06EF0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086100"/>
            <a:ext cx="6972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decision-03">
            <a:extLst xmlns:a="http://schemas.openxmlformats.org/drawingml/2006/main">
              <a:ext uri="{FF2B5EF4-FFF2-40B4-BE49-F238E27FC236}">
                <a16:creationId xmlns:a16="http://schemas.microsoft.com/office/drawing/2014/main" id="{3FE1D929-C70D-4DF1-9FE5-2F8F5D860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3718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A7A75"/>
                </a:solidFill>
              </a:defRPr>
            </a:pPr>
            <a:r>
              <a:rPr sz="1350" b="1">
                <a:solidFill>
                  <a:srgbClr val="0A7A75"/>
                </a:solidFill>
              </a:rPr>
              <a:t>03</a:t>
            </a:r>
          </a:p>
        </p:txBody>
      </p:sp>
      <p:sp>
        <p:nvSpPr>
          <p:cNvPr id="21" name="decision-03-body">
            <a:extLst xmlns:a="http://schemas.openxmlformats.org/drawingml/2006/main">
              <a:ext uri="{FF2B5EF4-FFF2-40B4-BE49-F238E27FC236}">
                <a16:creationId xmlns:a16="http://schemas.microsoft.com/office/drawing/2014/main" id="{0A3B4354-C383-4F6E-BEB7-126E8CDE2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295650"/>
            <a:ext cx="628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32D"/>
                </a:solidFill>
              </a:defRPr>
            </a:pPr>
            <a:r>
              <a:rPr sz="1500" b="1">
                <a:solidFill>
                  <a:srgbClr val="12232D"/>
                </a:solidFill>
              </a:rPr>
              <a:t>批准60天独立顾问支持：$12,000／最多32小时；非项目总价。</a:t>
            </a:r>
          </a:p>
        </p:txBody>
      </p:sp>
      <p:sp>
        <p:nvSpPr>
          <p:cNvPr id="22" name="rule-470-406">
            <a:extLst xmlns:a="http://schemas.openxmlformats.org/drawingml/2006/main">
              <a:ext uri="{FF2B5EF4-FFF2-40B4-BE49-F238E27FC236}">
                <a16:creationId xmlns:a16="http://schemas.microsoft.com/office/drawing/2014/main" id="{C6FE55DE-849C-4ACB-90C6-CF164AE96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867150"/>
            <a:ext cx="6972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decision-04">
            <a:extLst xmlns:a="http://schemas.openxmlformats.org/drawingml/2006/main">
              <a:ext uri="{FF2B5EF4-FFF2-40B4-BE49-F238E27FC236}">
                <a16:creationId xmlns:a16="http://schemas.microsoft.com/office/drawing/2014/main" id="{0079535F-0995-433D-9048-6D9A4A981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15290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A7A75"/>
                </a:solidFill>
              </a:defRPr>
            </a:pPr>
            <a:r>
              <a:rPr sz="1350" b="1">
                <a:solidFill>
                  <a:srgbClr val="0A7A75"/>
                </a:solidFill>
              </a:rPr>
              <a:t>04</a:t>
            </a:r>
          </a:p>
        </p:txBody>
      </p:sp>
      <p:sp>
        <p:nvSpPr>
          <p:cNvPr id="24" name="decision-04-body">
            <a:extLst xmlns:a="http://schemas.openxmlformats.org/drawingml/2006/main">
              <a:ext uri="{FF2B5EF4-FFF2-40B4-BE49-F238E27FC236}">
                <a16:creationId xmlns:a16="http://schemas.microsoft.com/office/drawing/2014/main" id="{2FEFE0BD-F52C-48FD-B4BD-B4400520C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4076700"/>
            <a:ext cx="628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32D"/>
                </a:solidFill>
              </a:defRPr>
            </a:pPr>
            <a:r>
              <a:rPr sz="1500" b="1">
                <a:solidFill>
                  <a:srgbClr val="12232D"/>
                </a:solidFill>
              </a:rPr>
              <a:t>授权最多3家候选参加统一材料与同题比较。</a:t>
            </a:r>
          </a:p>
        </p:txBody>
      </p:sp>
      <p:sp>
        <p:nvSpPr>
          <p:cNvPr id="25" name="rule-470-488">
            <a:extLst xmlns:a="http://schemas.openxmlformats.org/drawingml/2006/main">
              <a:ext uri="{FF2B5EF4-FFF2-40B4-BE49-F238E27FC236}">
                <a16:creationId xmlns:a16="http://schemas.microsoft.com/office/drawing/2014/main" id="{EBDF6137-5D9A-41DC-908F-849AD8AF7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648200"/>
            <a:ext cx="6972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decision-05">
            <a:extLst xmlns:a="http://schemas.openxmlformats.org/drawingml/2006/main">
              <a:ext uri="{FF2B5EF4-FFF2-40B4-BE49-F238E27FC236}">
                <a16:creationId xmlns:a16="http://schemas.microsoft.com/office/drawing/2014/main" id="{0ED8093F-76DF-47FD-A836-562E5ED03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9339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A7A75"/>
                </a:solidFill>
              </a:defRPr>
            </a:pPr>
            <a:r>
              <a:rPr sz="1350" b="1">
                <a:solidFill>
                  <a:srgbClr val="0A7A75"/>
                </a:solidFill>
              </a:rPr>
              <a:t>05</a:t>
            </a:r>
          </a:p>
        </p:txBody>
      </p:sp>
      <p:sp>
        <p:nvSpPr>
          <p:cNvPr id="27" name="decision-05-body">
            <a:extLst xmlns:a="http://schemas.openxmlformats.org/drawingml/2006/main">
              <a:ext uri="{FF2B5EF4-FFF2-40B4-BE49-F238E27FC236}">
                <a16:creationId xmlns:a16="http://schemas.microsoft.com/office/drawing/2014/main" id="{DBA43F41-D2CB-4C22-AA7E-70AD0D437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4857750"/>
            <a:ext cx="628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32D"/>
                </a:solidFill>
              </a:defRPr>
            </a:pPr>
            <a:r>
              <a:rPr sz="1500" b="1">
                <a:solidFill>
                  <a:srgbClr val="12232D"/>
                </a:solidFill>
              </a:rPr>
              <a:t>10票闭环、导出、对账、采用和交接通过后才扩围。</a:t>
            </a:r>
          </a:p>
        </p:txBody>
      </p:sp>
      <p:sp>
        <p:nvSpPr>
          <p:cNvPr id="28" name="rule-470-570">
            <a:extLst xmlns:a="http://schemas.openxmlformats.org/drawingml/2006/main">
              <a:ext uri="{FF2B5EF4-FFF2-40B4-BE49-F238E27FC236}">
                <a16:creationId xmlns:a16="http://schemas.microsoft.com/office/drawing/2014/main" id="{798B17CF-6150-4BD7-B2D8-8F09A1920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429250"/>
            <a:ext cx="6972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0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final-rule">
            <a:extLst xmlns:a="http://schemas.openxmlformats.org/drawingml/2006/main">
              <a:ext uri="{FF2B5EF4-FFF2-40B4-BE49-F238E27FC236}">
                <a16:creationId xmlns:a16="http://schemas.microsoft.com/office/drawing/2014/main" id="{FA051452-26E4-4A1D-BA54-BC89C941E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772150"/>
            <a:ext cx="69723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final-rule-text">
            <a:extLst xmlns:a="http://schemas.openxmlformats.org/drawingml/2006/main">
              <a:ext uri="{FF2B5EF4-FFF2-40B4-BE49-F238E27FC236}">
                <a16:creationId xmlns:a16="http://schemas.microsoft.com/office/drawing/2014/main" id="{D3383C68-81C7-4AE0-9247-7F83942E2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886450"/>
            <a:ext cx="6591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A7A75"/>
                </a:solidFill>
              </a:defRPr>
            </a:pPr>
            <a:r>
              <a:rPr sz="1500" b="1">
                <a:solidFill>
                  <a:srgbClr val="0A7A75"/>
                </a:solidFill>
              </a:rPr>
              <a:t>供应商可以替换；ATS的企业记忆、控制权和验收证据不能丢失。</a:t>
            </a:r>
          </a:p>
        </p:txBody>
      </p:sp>
      <p:sp>
        <p:nvSpPr>
          <p:cNvPr id="31" name="advisor-independence">
            <a:extLst xmlns:a="http://schemas.openxmlformats.org/drawingml/2006/main">
              <a:ext uri="{FF2B5EF4-FFF2-40B4-BE49-F238E27FC236}">
                <a16:creationId xmlns:a16="http://schemas.microsoft.com/office/drawing/2014/main" id="{ACA4337E-7988-4CFF-BAC3-5D8FE059D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6305550"/>
            <a:ext cx="6972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0B2A3B"/>
                </a:solidFill>
              </a:defRPr>
            </a:pPr>
            <a:r>
              <a:rPr sz="1125" b="1">
                <a:solidFill>
                  <a:srgbClr val="0B2A3B"/>
                </a:solidFill>
              </a:rPr>
              <a:t>独立性披露：顾问自身企业记忆／进化AI仍在内部试验；本期服务不绑定未来采购。</a:t>
            </a:r>
          </a:p>
        </p:txBody>
      </p:sp>
    </p:spTree>
    <p:extLst>
      <p:ext uri="{BB962C8B-B14F-4D97-AF65-F5344CB8AC3E}">
        <p14:creationId xmlns:p14="http://schemas.microsoft.com/office/powerpoint/2010/main" val="8618787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2026-07-25T04:06:27.2860000Z</dcterms:created>
  <dcterms:modified xsi:type="dcterms:W3CDTF">2026-07-25T04:06:27.2860000Z</dcterms:modified>
</coreProperties>
</file>